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958" r:id="rId2"/>
    <p:sldId id="2959" r:id="rId3"/>
    <p:sldId id="2737" r:id="rId4"/>
    <p:sldId id="2962" r:id="rId5"/>
    <p:sldId id="2963" r:id="rId6"/>
    <p:sldId id="2964" r:id="rId7"/>
    <p:sldId id="2989" r:id="rId8"/>
    <p:sldId id="2969" r:id="rId9"/>
    <p:sldId id="2980" r:id="rId10"/>
    <p:sldId id="2981" r:id="rId11"/>
    <p:sldId id="2982" r:id="rId12"/>
    <p:sldId id="2988" r:id="rId13"/>
    <p:sldId id="2984" r:id="rId14"/>
    <p:sldId id="2986" r:id="rId15"/>
    <p:sldId id="2991" r:id="rId16"/>
    <p:sldId id="2776" r:id="rId17"/>
    <p:sldId id="2985" r:id="rId18"/>
  </p:sldIdLst>
  <p:sldSz cx="24377650" cy="13716000"/>
  <p:notesSz cx="6858000" cy="9144000"/>
  <p:embeddedFontLs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나눔스퀘어 Light" panose="020B0600000101010101" pitchFamily="50" charset="-127"/>
      <p:regular r:id="rId22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14470" userDrawn="1">
          <p15:clr>
            <a:srgbClr val="A4A3A4"/>
          </p15:clr>
        </p15:guide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  <p15:guide id="55" pos="12526" userDrawn="1">
          <p15:clr>
            <a:srgbClr val="A4A3A4"/>
          </p15:clr>
        </p15:guide>
        <p15:guide id="56" orient="horz" pos="6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3E4E"/>
    <a:srgbClr val="8494AD"/>
    <a:srgbClr val="445469"/>
    <a:srgbClr val="D9D9D9"/>
    <a:srgbClr val="F94141"/>
    <a:srgbClr val="626E7F"/>
    <a:srgbClr val="5367A0"/>
    <a:srgbClr val="445269"/>
    <a:srgbClr val="445369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64" autoAdjust="0"/>
    <p:restoredTop sz="86419" autoAdjust="0"/>
  </p:normalViewPr>
  <p:slideViewPr>
    <p:cSldViewPr snapToGrid="0" snapToObjects="1">
      <p:cViewPr varScale="1">
        <p:scale>
          <a:sx n="43" d="100"/>
          <a:sy n="43" d="100"/>
        </p:scale>
        <p:origin x="378" y="60"/>
      </p:cViewPr>
      <p:guideLst>
        <p:guide pos="14470"/>
        <p:guide pos="7678"/>
        <p:guide orient="horz" pos="4320"/>
        <p:guide pos="12526"/>
        <p:guide orient="horz" pos="6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2437765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6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978035"/>
            <a:ext cx="12124689" cy="78453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1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292089"/>
            <a:ext cx="24377649" cy="7265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12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998720"/>
            <a:ext cx="8271163" cy="8717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05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106487" y="4998720"/>
            <a:ext cx="8271163" cy="8717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19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79" y="3643756"/>
            <a:ext cx="2436557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46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79" y="0"/>
            <a:ext cx="24365572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69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79" y="3749040"/>
            <a:ext cx="24365572" cy="9966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19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4D804B8-40B9-3248-8B59-56E7530C9B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42485" y="5384185"/>
            <a:ext cx="5729527" cy="4746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22C8869-8478-8B47-ACE8-DECF442555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24057" y="5384185"/>
            <a:ext cx="5729531" cy="4746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05633" y="5384185"/>
            <a:ext cx="5729527" cy="4746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65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41B4AB5-438A-AF4B-A40A-39EA0AE16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5384185"/>
            <a:ext cx="7957278" cy="4335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5367190-8368-D048-A5D2-4AF6F4A01F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694" y="5384185"/>
            <a:ext cx="7957278" cy="4335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F5A8C21-E86B-3B4A-97CD-4EF63C150C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409387" y="5384185"/>
            <a:ext cx="7957278" cy="4335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59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4D804B8-40B9-3248-8B59-56E7530C9B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677262" y="5089154"/>
            <a:ext cx="6967728" cy="414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22C8869-8478-8B47-ACE8-DECF442555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9533" y="5116026"/>
            <a:ext cx="6967728" cy="4113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40975" y="5116026"/>
            <a:ext cx="6968558" cy="4113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1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0BAB7F0-2548-CC42-9E73-AA2E305F78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47244" y="3624866"/>
            <a:ext cx="4883156" cy="488315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2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539455B-F037-E04A-A1B5-813A363CCC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66236" y="5378250"/>
            <a:ext cx="3562414" cy="35624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2C13CB6-F432-944B-B6F0-3E0D7BC7E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407625" y="5378250"/>
            <a:ext cx="3562414" cy="35624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535283C-D745-D04F-8D35-F04C922F01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849014" y="5378250"/>
            <a:ext cx="3562414" cy="35624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4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539455B-F037-E04A-A1B5-813A363CCC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98470" y="10641251"/>
            <a:ext cx="961153" cy="9611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B3C97B7-96AA-BD44-99E5-FCF717EE0AA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34048" y="10641251"/>
            <a:ext cx="961153" cy="9611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7167C6D-89D8-064D-9804-4A656C92DC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432556" y="10641251"/>
            <a:ext cx="961153" cy="9611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63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4E08F6C-26DB-9243-8FE4-7B78BF275E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4757" y="899900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9BA82047-C19E-2648-B39B-29DAA09B90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74678" y="899900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C0BBC19D-AA30-D848-8B0E-361B95AC1B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597" y="899900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5E13BAD1-9435-7940-9EFF-47E77A7DAC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194516" y="899900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8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7490619-122F-1747-AA88-570E43CABD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66926" y="5719463"/>
            <a:ext cx="2777332" cy="27773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9900085-A5C1-0745-A50A-1191DB2B08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66926" y="9377063"/>
            <a:ext cx="2777332" cy="27773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C7234BF-154D-BB46-A944-C43F22F25E7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062315" y="5719463"/>
            <a:ext cx="2777332" cy="27773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11316C5-1DE4-EA4C-87C2-1F7B112D7FB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075567" y="9377063"/>
            <a:ext cx="2777332" cy="27773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6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BA3EA05B-23A4-474D-B5D7-F28A4291E1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74165" y="6048146"/>
            <a:ext cx="1946030" cy="194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8E154F-F7BE-374A-AABF-6C336DFAA9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74165" y="9874188"/>
            <a:ext cx="1946030" cy="194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1BF023D-46B2-4D49-81D2-F424FF637A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261365" y="6048146"/>
            <a:ext cx="1946030" cy="194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0B7CD593-A749-A945-A490-2E660E7EEE5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261365" y="9874188"/>
            <a:ext cx="1946030" cy="194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63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86A140-C0D9-4544-9C73-A81B8B7B75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14047" y="8110331"/>
            <a:ext cx="4512364" cy="4512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BA7FBE0-84F9-3D4F-8B60-2DFEC13BEB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351942" y="8110331"/>
            <a:ext cx="4512364" cy="4512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4399EA-CDCD-DF49-BF00-A0C7D80F96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32643" y="3597969"/>
            <a:ext cx="4512364" cy="45123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61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E4BADF2-F7B8-6342-8893-51E7F775F1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01297" y="7731057"/>
            <a:ext cx="1290542" cy="12905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00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DBA5B016-C1EB-DF4D-8462-55787BFEC49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01297" y="10468733"/>
            <a:ext cx="1290542" cy="12905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86A140-C0D9-4544-9C73-A81B8B7B75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01297" y="4966992"/>
            <a:ext cx="1290542" cy="12905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7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DBA5B016-C1EB-DF4D-8462-55787BFEC49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33456" y="7489847"/>
            <a:ext cx="4512364" cy="451235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6FA4CE7-A545-A14E-A583-353FD09AC7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283275" y="7489847"/>
            <a:ext cx="4512364" cy="451235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D4B982E-B55C-FE4C-B86E-96FA511CC58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707560" y="7489847"/>
            <a:ext cx="4512364" cy="451235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08A3C0B-9213-804E-8ADE-D8FEAE91FB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131845" y="7489847"/>
            <a:ext cx="4512364" cy="451235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81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88250" y="5617029"/>
            <a:ext cx="6071763" cy="45706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9FF7128-8ED7-814D-BEAF-94C2462B0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5710" y="5617029"/>
            <a:ext cx="6071763" cy="45706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2DB473A5-6A3C-8949-B65A-8A636E3C2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043170" y="5617029"/>
            <a:ext cx="6071763" cy="45706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136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6287" y="5900389"/>
            <a:ext cx="5093537" cy="902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0BAB7F0-2548-CC42-9E73-AA2E305F78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80692" y="5392706"/>
            <a:ext cx="4883156" cy="488315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2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42748" y="3839706"/>
            <a:ext cx="5264340" cy="11126596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1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929463" y="3839706"/>
            <a:ext cx="5264340" cy="11126596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180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89308" y="5392866"/>
            <a:ext cx="5093537" cy="902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577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635641"/>
            <a:ext cx="24377650" cy="7080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941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314635"/>
            <a:ext cx="24377650" cy="74013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428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384185"/>
            <a:ext cx="24377650" cy="8331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628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43050" y="1428750"/>
            <a:ext cx="9519171" cy="11019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747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8788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724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22" y="1"/>
            <a:ext cx="1218882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17F56228-507F-984C-ACC4-A1F52C463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2" y="6844147"/>
            <a:ext cx="1218882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D98B905-42AB-C045-ADD9-59B0DC8387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8" y="6844147"/>
            <a:ext cx="1218882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151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8882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D98B905-42AB-C045-ADD9-59B0DC8387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88828" y="6844147"/>
            <a:ext cx="1218882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5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7109300"/>
            <a:ext cx="24377650" cy="660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83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0B5575-571E-0742-A6AE-80FF35BF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8882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D98B905-42AB-C045-ADD9-59B0DC8387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88828" y="6844147"/>
            <a:ext cx="1218882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8094F32-04A2-5A46-8482-7A815DD58D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6844147"/>
            <a:ext cx="1218882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624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D98B905-42AB-C045-ADD9-59B0DC8387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6492438"/>
            <a:ext cx="24377651" cy="72235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D463A76-2A39-3F42-AC56-FF3707DD4F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17017" y="6492438"/>
            <a:ext cx="5447128" cy="9655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122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D463A76-2A39-3F42-AC56-FF3707DD4F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17017" y="6492438"/>
            <a:ext cx="5447128" cy="9655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875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D463A76-2A39-3F42-AC56-FF3707DD4F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095212" y="6492438"/>
            <a:ext cx="5447128" cy="9655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04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D463A76-2A39-3F42-AC56-FF3707DD4F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7788" y="4156134"/>
            <a:ext cx="4116421" cy="72964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074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D463A76-2A39-3F42-AC56-FF3707DD4F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69452" y="5048270"/>
            <a:ext cx="3735710" cy="6621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6FE108AB-F479-4F4B-B0C4-18B8F751F4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996871" y="5048270"/>
            <a:ext cx="3735710" cy="6621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1A77B8-1593-DC46-87DD-101822F117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622307" y="5048270"/>
            <a:ext cx="3735710" cy="6621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24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D463A76-2A39-3F42-AC56-FF3707DD4F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33" y="6456404"/>
            <a:ext cx="24368918" cy="7259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0F6369E-A420-D049-85B9-467A392A62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0981" y="6456403"/>
            <a:ext cx="8084422" cy="10815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803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D463A76-2A39-3F42-AC56-FF3707DD4F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43597" y="4184395"/>
            <a:ext cx="5490235" cy="7341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398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30572D9-A854-9D49-A933-7A782B4C1E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650583" y="4823107"/>
            <a:ext cx="5081983" cy="6795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DE07FBC-4F6C-4F49-9F7D-B608D95E140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5756003" y="4823107"/>
            <a:ext cx="5081983" cy="6795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2D5FB5C4-A9AC-4740-B519-9FFD0B370D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1582920" y="4823107"/>
            <a:ext cx="5081983" cy="6795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963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ABA9B73-51E1-E640-BDA1-956DCEEA24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7790688"/>
            <a:ext cx="24377651" cy="5925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2D5FB5C4-A9AC-4740-B519-9FFD0B370D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646595" y="6468752"/>
            <a:ext cx="12922934" cy="812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3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18080" y="3840480"/>
            <a:ext cx="9259570" cy="8686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26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D463A76-2A39-3F42-AC56-FF3707DD4F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790688"/>
            <a:ext cx="24377649" cy="5925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30572D9-A854-9D49-A933-7A782B4C1E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07597" y="6209334"/>
            <a:ext cx="8333381" cy="5241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5B8CE52-9357-9846-9051-93C37CA319B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612906" y="6209334"/>
            <a:ext cx="8333381" cy="5241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23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30572D9-A854-9D49-A933-7A782B4C1E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4100415" y="4562550"/>
            <a:ext cx="10584979" cy="66578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161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90C1E13B-36E1-2C4E-B31C-A8427BD879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" y="0"/>
            <a:ext cx="7960658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30572D9-A854-9D49-A933-7A782B4C1E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208178" y="3974776"/>
            <a:ext cx="8923949" cy="56130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657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90C1E13B-36E1-2C4E-B31C-A8427BD879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29881" y="2918061"/>
            <a:ext cx="4535636" cy="8039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778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90C1E13B-36E1-2C4E-B31C-A8427BD879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48598" y="6399779"/>
            <a:ext cx="3158293" cy="4022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AACA6810-351D-D44B-B2BB-823242AA72E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06893" y="6399779"/>
            <a:ext cx="3158293" cy="4022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32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90C1E13B-36E1-2C4E-B31C-A8427BD879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078" y="5866544"/>
            <a:ext cx="24365586" cy="784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891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90C1E13B-36E1-2C4E-B31C-A8427BD879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06525" y="5004700"/>
            <a:ext cx="2722280" cy="27307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889344F-7CF3-764E-ACAD-AE666C77DA1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06525" y="9050227"/>
            <a:ext cx="2722280" cy="27307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B2FB559-C556-D24C-B9B4-6793E2FA8A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33404" y="5004700"/>
            <a:ext cx="2722280" cy="27307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6654CB-6534-C14A-BD68-AB846128DC0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33404" y="9050227"/>
            <a:ext cx="2722280" cy="27307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BD1BEE-0C7E-2E4B-8B9C-775107CA3F1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497986" y="5004700"/>
            <a:ext cx="2722280" cy="27307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FECF162-5B3A-424B-AA8E-AE85DBCD3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497986" y="9050227"/>
            <a:ext cx="2722280" cy="27307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977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A2237EE-E4F3-924A-B0CF-6B0BEC7B5E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23068" y="4209321"/>
            <a:ext cx="2136638" cy="21366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E40234D9-F9D5-5E42-B332-1A74B1E748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23068" y="7229612"/>
            <a:ext cx="2136638" cy="21366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CC6B29A-4421-0C4C-B343-AA6BBD0468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23068" y="10194484"/>
            <a:ext cx="2136638" cy="21366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AC74E02-613E-C54A-AC64-1F804B1E7B5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16596" y="4209321"/>
            <a:ext cx="2136638" cy="21366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3E2365C9-325B-9C4F-BD1B-D8B791B4432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16596" y="7229612"/>
            <a:ext cx="2136638" cy="21366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5CC72620-EF33-8A4C-B13D-6B1CD1A484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16596" y="10194484"/>
            <a:ext cx="2136638" cy="21366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06F26C47-FE8F-3148-8DE8-00AE08D2DA6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782415" y="4209321"/>
            <a:ext cx="2136638" cy="21366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7E307A57-E822-A348-A883-8C1441EC451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82415" y="7229612"/>
            <a:ext cx="2136638" cy="21366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AE41E32D-340C-F54A-AB8A-5A460F6F504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5782415" y="10194484"/>
            <a:ext cx="2136638" cy="213663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646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D1ED138C-EEE0-E047-9E14-FA6E30690F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423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D1ED138C-EEE0-E047-9E14-FA6E30690F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4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840480"/>
            <a:ext cx="9259570" cy="8686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80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DDB081A-481C-4D47-8F1B-398F70D900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49451" y="3815170"/>
            <a:ext cx="6478744" cy="61344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3C0E3B6-8F6A-3540-BDE5-F9BF5943E5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499860" y="3815170"/>
            <a:ext cx="6478744" cy="61344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D1ED138C-EEE0-E047-9E14-FA6E30690F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99042" y="3815170"/>
            <a:ext cx="6478744" cy="61344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490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DDB081A-481C-4D47-8F1B-398F70D900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79150" y="4145281"/>
            <a:ext cx="6981107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D1ED138C-EEE0-E047-9E14-FA6E30690F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" y="4145281"/>
            <a:ext cx="6981105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9A561C6-E00D-BE4E-8C70-FE12CF03F4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379150" y="9063326"/>
            <a:ext cx="6981107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3184F8F-E16A-2544-A58F-902F7413CB9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1" y="9063326"/>
            <a:ext cx="6981105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851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DDB081A-481C-4D47-8F1B-398F70D900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64513" y="4145281"/>
            <a:ext cx="7613137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9A561C6-E00D-BE4E-8C70-FE12CF03F4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764513" y="9063326"/>
            <a:ext cx="7613137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717268" y="4145280"/>
            <a:ext cx="7613161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3184F8F-E16A-2544-A58F-902F7413CB9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17268" y="9063326"/>
            <a:ext cx="7613161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883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DDB081A-481C-4D47-8F1B-398F70D900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218091" y="3584448"/>
            <a:ext cx="12159560" cy="10131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09047" y="3584448"/>
            <a:ext cx="5876320" cy="4951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4017150-0299-1C49-B5E5-3E2A789FB28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9047" y="8764028"/>
            <a:ext cx="5876320" cy="4951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858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3584448"/>
            <a:ext cx="12159559" cy="10131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024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-5965"/>
            <a:ext cx="24377650" cy="8202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124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481755" y="4289764"/>
            <a:ext cx="12228400" cy="7534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864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48188" y="4289764"/>
            <a:ext cx="12228400" cy="7534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200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823864" y="4354287"/>
            <a:ext cx="10578130" cy="7861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162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026721" y="4354287"/>
            <a:ext cx="10578130" cy="7861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722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175999" y="0"/>
            <a:ext cx="13201651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433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3201651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278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3201651" cy="7246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30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849882" y="5935413"/>
            <a:ext cx="17220777" cy="66760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980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10F4B7-66C8-B64E-9947-3A9CCD26E35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32072" y="5885861"/>
            <a:ext cx="6786453" cy="6538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5885861"/>
            <a:ext cx="6786453" cy="6538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785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10F4B7-66C8-B64E-9947-3A9CCD26E35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79123" y="3870951"/>
            <a:ext cx="5840284" cy="79509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3870951"/>
            <a:ext cx="5881075" cy="79509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6FD40F0-194C-FB46-B1DB-8E76558AB7B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358244" y="3870951"/>
            <a:ext cx="5840284" cy="79509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91B793C-4BFF-8F43-88B6-4BEBF381FE0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537366" y="3870951"/>
            <a:ext cx="5840284" cy="79509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822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4108704"/>
            <a:ext cx="12019406" cy="6315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6FD40F0-194C-FB46-B1DB-8E76558AB7B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358244" y="4108704"/>
            <a:ext cx="12019406" cy="6315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398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992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84FB754-45DE-A240-A9F3-7BCEBE9DBC6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32393" y="5172880"/>
            <a:ext cx="6152130" cy="35504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5874151" y="5172880"/>
            <a:ext cx="6152130" cy="35504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F5E2E8A-D822-804E-B022-1497553AB5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188248" y="5172880"/>
            <a:ext cx="6152130" cy="35504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737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8142697" y="5915360"/>
            <a:ext cx="4828428" cy="62547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863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775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731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752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331569" y="0"/>
            <a:ext cx="1504608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15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504608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749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3967004"/>
            <a:ext cx="9326880" cy="5781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60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" y="0"/>
            <a:ext cx="24377651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725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" y="0"/>
            <a:ext cx="24377651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467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" y="0"/>
            <a:ext cx="24377651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019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F57463-6B38-5245-9479-3D59AD089FB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" y="0"/>
            <a:ext cx="24377651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7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252960" y="3978035"/>
            <a:ext cx="12124689" cy="78453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61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03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297807" y="564821"/>
            <a:ext cx="484673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2000" b="1" i="0" dirty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8" r:id="rId17"/>
    <p:sldLayoutId id="2147483968" r:id="rId18"/>
    <p:sldLayoutId id="2147483897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69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  <p:sldLayoutId id="2147483925" r:id="rId47"/>
    <p:sldLayoutId id="2147483926" r:id="rId48"/>
    <p:sldLayoutId id="2147483967" r:id="rId49"/>
    <p:sldLayoutId id="2147483927" r:id="rId50"/>
    <p:sldLayoutId id="2147483928" r:id="rId51"/>
    <p:sldLayoutId id="2147483929" r:id="rId52"/>
    <p:sldLayoutId id="2147483930" r:id="rId53"/>
    <p:sldLayoutId id="2147483931" r:id="rId54"/>
    <p:sldLayoutId id="2147483932" r:id="rId55"/>
    <p:sldLayoutId id="2147483933" r:id="rId56"/>
    <p:sldLayoutId id="2147483934" r:id="rId57"/>
    <p:sldLayoutId id="2147483935" r:id="rId58"/>
    <p:sldLayoutId id="2147483936" r:id="rId59"/>
    <p:sldLayoutId id="2147483937" r:id="rId60"/>
    <p:sldLayoutId id="2147483938" r:id="rId61"/>
    <p:sldLayoutId id="2147483939" r:id="rId62"/>
    <p:sldLayoutId id="2147483940" r:id="rId63"/>
    <p:sldLayoutId id="2147483941" r:id="rId64"/>
    <p:sldLayoutId id="2147483942" r:id="rId65"/>
    <p:sldLayoutId id="2147483943" r:id="rId66"/>
    <p:sldLayoutId id="2147483944" r:id="rId67"/>
    <p:sldLayoutId id="2147483945" r:id="rId68"/>
    <p:sldLayoutId id="2147483946" r:id="rId69"/>
    <p:sldLayoutId id="2147483947" r:id="rId70"/>
    <p:sldLayoutId id="2147483948" r:id="rId71"/>
    <p:sldLayoutId id="2147483949" r:id="rId72"/>
    <p:sldLayoutId id="2147483950" r:id="rId73"/>
    <p:sldLayoutId id="2147483951" r:id="rId74"/>
    <p:sldLayoutId id="2147483952" r:id="rId75"/>
    <p:sldLayoutId id="2147483953" r:id="rId76"/>
    <p:sldLayoutId id="2147483954" r:id="rId77"/>
    <p:sldLayoutId id="2147483955" r:id="rId78"/>
    <p:sldLayoutId id="2147483956" r:id="rId79"/>
    <p:sldLayoutId id="2147483957" r:id="rId80"/>
    <p:sldLayoutId id="2147483958" r:id="rId81"/>
    <p:sldLayoutId id="2147483959" r:id="rId82"/>
    <p:sldLayoutId id="2147483960" r:id="rId83"/>
    <p:sldLayoutId id="2147483961" r:id="rId84"/>
    <p:sldLayoutId id="2147483962" r:id="rId85"/>
    <p:sldLayoutId id="2147483963" r:id="rId86"/>
    <p:sldLayoutId id="2147483964" r:id="rId87"/>
    <p:sldLayoutId id="2147483965" r:id="rId88"/>
    <p:sldLayoutId id="2147483966" r:id="rId89"/>
    <p:sldLayoutId id="2147483970" r:id="rId90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1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1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11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11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9838677" y="12337486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453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고현경 김희주 김혜인 이선홍 이수민</a:t>
            </a:r>
            <a:endParaRPr lang="en-US" sz="2400" dirty="0">
              <a:solidFill>
                <a:srgbClr val="4453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Montserrat Light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C095699-AFE3-5747-96C4-F9C41FE345B2}"/>
              </a:ext>
            </a:extLst>
          </p:cNvPr>
          <p:cNvSpPr/>
          <p:nvPr/>
        </p:nvSpPr>
        <p:spPr>
          <a:xfrm>
            <a:off x="18357580" y="-568196"/>
            <a:ext cx="14681739" cy="14681739"/>
          </a:xfrm>
          <a:prstGeom prst="ellipse">
            <a:avLst/>
          </a:prstGeom>
          <a:noFill/>
          <a:ln w="3810000">
            <a:solidFill>
              <a:srgbClr val="D9D9D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25BB1C-14B3-1E4D-8C57-90CB95B0A01A}"/>
              </a:ext>
            </a:extLst>
          </p:cNvPr>
          <p:cNvSpPr txBox="1"/>
          <p:nvPr/>
        </p:nvSpPr>
        <p:spPr>
          <a:xfrm>
            <a:off x="2219828" y="5273231"/>
            <a:ext cx="16137752" cy="143116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7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머신러닝을 통한 자기소개서 분석</a:t>
            </a:r>
            <a:r>
              <a:rPr lang="en-US" altLang="ko-KR" sz="87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: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D4CD8AF-7462-4942-9062-C79BC68D2A27}"/>
              </a:ext>
            </a:extLst>
          </p:cNvPr>
          <p:cNvSpPr/>
          <p:nvPr/>
        </p:nvSpPr>
        <p:spPr>
          <a:xfrm>
            <a:off x="2032503" y="3137066"/>
            <a:ext cx="5701553" cy="5701553"/>
          </a:xfrm>
          <a:prstGeom prst="ellipse">
            <a:avLst/>
          </a:prstGeom>
          <a:solidFill>
            <a:srgbClr val="44536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44536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2961B-BF44-4A4E-86EC-B03036266AB1}"/>
              </a:ext>
            </a:extLst>
          </p:cNvPr>
          <p:cNvSpPr txBox="1"/>
          <p:nvPr/>
        </p:nvSpPr>
        <p:spPr>
          <a:xfrm>
            <a:off x="13717128" y="7581816"/>
            <a:ext cx="4730782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길</a:t>
            </a:r>
            <a:r>
              <a:rPr lang="en-US" altLang="ko-KR" sz="9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JOB</a:t>
            </a:r>
            <a:r>
              <a:rPr lang="ko-KR" altLang="en-US" sz="9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이</a:t>
            </a:r>
            <a:endParaRPr lang="en-US" altLang="ko-KR" sz="9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B2261F4-59D5-F842-A0A3-5A47BA3F6179}"/>
              </a:ext>
            </a:extLst>
          </p:cNvPr>
          <p:cNvSpPr/>
          <p:nvPr/>
        </p:nvSpPr>
        <p:spPr>
          <a:xfrm>
            <a:off x="-816388" y="9948374"/>
            <a:ext cx="5701553" cy="5701553"/>
          </a:xfrm>
          <a:prstGeom prst="ellipse">
            <a:avLst/>
          </a:prstGeom>
          <a:solidFill>
            <a:srgbClr val="44536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4453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9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 rot="5400000">
            <a:off x="1123706" y="1493561"/>
            <a:ext cx="684000" cy="82800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1572420" y="1161725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개발과정</a:t>
            </a:r>
            <a:endParaRPr lang="en-US" sz="4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26BDB-33B4-D941-898A-7E7D194B4062}"/>
              </a:ext>
            </a:extLst>
          </p:cNvPr>
          <p:cNvSpPr/>
          <p:nvPr/>
        </p:nvSpPr>
        <p:spPr>
          <a:xfrm>
            <a:off x="3221373" y="3915256"/>
            <a:ext cx="2783187" cy="20116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8CC77C-3527-4440-A8CC-204E1EEF9AE1}"/>
              </a:ext>
            </a:extLst>
          </p:cNvPr>
          <p:cNvSpPr/>
          <p:nvPr/>
        </p:nvSpPr>
        <p:spPr>
          <a:xfrm>
            <a:off x="10048448" y="3837791"/>
            <a:ext cx="2779639" cy="2009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0B7A6-4858-8D4B-89FB-957A9327CC37}"/>
              </a:ext>
            </a:extLst>
          </p:cNvPr>
          <p:cNvSpPr/>
          <p:nvPr/>
        </p:nvSpPr>
        <p:spPr>
          <a:xfrm>
            <a:off x="8810193" y="2396700"/>
            <a:ext cx="13156204" cy="4461300"/>
          </a:xfrm>
          <a:prstGeom prst="rect">
            <a:avLst/>
          </a:prstGeom>
          <a:noFill/>
          <a:ln w="127000" cap="sq">
            <a:solidFill>
              <a:srgbClr val="8494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510E1-572B-8C47-B7DB-BBA2BEB2A180}"/>
              </a:ext>
            </a:extLst>
          </p:cNvPr>
          <p:cNvSpPr txBox="1"/>
          <p:nvPr/>
        </p:nvSpPr>
        <p:spPr>
          <a:xfrm>
            <a:off x="2640154" y="4627350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Front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7B0333-4FF9-8948-AB7A-B9B364282131}"/>
              </a:ext>
            </a:extLst>
          </p:cNvPr>
          <p:cNvSpPr/>
          <p:nvPr/>
        </p:nvSpPr>
        <p:spPr>
          <a:xfrm>
            <a:off x="13998476" y="3837790"/>
            <a:ext cx="2779639" cy="2009101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BA60CA-BB5C-D24F-A054-37E082EF3D8C}"/>
              </a:ext>
            </a:extLst>
          </p:cNvPr>
          <p:cNvSpPr/>
          <p:nvPr/>
        </p:nvSpPr>
        <p:spPr>
          <a:xfrm>
            <a:off x="17948504" y="3915256"/>
            <a:ext cx="2779639" cy="2009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037270-D00C-B04F-9479-49200140B563}"/>
              </a:ext>
            </a:extLst>
          </p:cNvPr>
          <p:cNvCxnSpPr>
            <a:cxnSpLocks/>
          </p:cNvCxnSpPr>
          <p:nvPr/>
        </p:nvCxnSpPr>
        <p:spPr>
          <a:xfrm flipH="1">
            <a:off x="6476587" y="4230145"/>
            <a:ext cx="1803008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7669CE-325E-A043-B9B5-D085669B6CB6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76587" y="5485204"/>
            <a:ext cx="1803008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117021-0C65-554E-AEA8-70EF1E0468CA}"/>
              </a:ext>
            </a:extLst>
          </p:cNvPr>
          <p:cNvSpPr txBox="1"/>
          <p:nvPr/>
        </p:nvSpPr>
        <p:spPr>
          <a:xfrm>
            <a:off x="9412435" y="4340380"/>
            <a:ext cx="4051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Data</a:t>
            </a:r>
          </a:p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Preprocessing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1E6C54-8C98-B543-AF63-1F5F5194C109}"/>
              </a:ext>
            </a:extLst>
          </p:cNvPr>
          <p:cNvSpPr txBox="1"/>
          <p:nvPr/>
        </p:nvSpPr>
        <p:spPr>
          <a:xfrm>
            <a:off x="13362463" y="4565341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TF-IDF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DE0B9B-D14E-AD48-9014-32A865847B37}"/>
              </a:ext>
            </a:extLst>
          </p:cNvPr>
          <p:cNvSpPr txBox="1"/>
          <p:nvPr/>
        </p:nvSpPr>
        <p:spPr>
          <a:xfrm>
            <a:off x="17276739" y="4631829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Classificaton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16593C-6CF0-CB4E-B28F-0374C2754E0F}"/>
              </a:ext>
            </a:extLst>
          </p:cNvPr>
          <p:cNvSpPr txBox="1"/>
          <p:nvPr/>
        </p:nvSpPr>
        <p:spPr>
          <a:xfrm>
            <a:off x="8169818" y="2762251"/>
            <a:ext cx="40516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SERVER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F32EBD-E8D4-DD4E-A7D0-967FA045EF1C}"/>
              </a:ext>
            </a:extLst>
          </p:cNvPr>
          <p:cNvCxnSpPr>
            <a:cxnSpLocks/>
          </p:cNvCxnSpPr>
          <p:nvPr/>
        </p:nvCxnSpPr>
        <p:spPr>
          <a:xfrm>
            <a:off x="12968592" y="4829733"/>
            <a:ext cx="991013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823944-A809-1A47-ABBE-7B2108E1B68A}"/>
              </a:ext>
            </a:extLst>
          </p:cNvPr>
          <p:cNvCxnSpPr>
            <a:cxnSpLocks/>
          </p:cNvCxnSpPr>
          <p:nvPr/>
        </p:nvCxnSpPr>
        <p:spPr>
          <a:xfrm>
            <a:off x="16918620" y="4829733"/>
            <a:ext cx="991013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79AF7E-6210-284A-8C44-954CA8EEA57F}"/>
              </a:ext>
            </a:extLst>
          </p:cNvPr>
          <p:cNvSpPr txBox="1"/>
          <p:nvPr/>
        </p:nvSpPr>
        <p:spPr>
          <a:xfrm>
            <a:off x="3221373" y="8114560"/>
            <a:ext cx="27831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TF-IDF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65086-ABC4-484B-A760-69C757DEE09F}"/>
              </a:ext>
            </a:extLst>
          </p:cNvPr>
          <p:cNvSpPr txBox="1"/>
          <p:nvPr/>
        </p:nvSpPr>
        <p:spPr>
          <a:xfrm>
            <a:off x="3221373" y="9045639"/>
            <a:ext cx="13156204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단어의 중요도를 나타내기 위해 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TF-IDF</a:t>
            </a: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방식을 사용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어떤 단어가 특정 문서 내에서 얼마나 중요한 것인지를 나타냄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한 문서 내에에서의 단어 출현 빈도와 문서집합 전체에서의 단어 출현빈도 역수를 가지고 단어의 중요도를 나타냄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TF-IDF</a:t>
            </a: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값을 사용해 텍스트 데이터를 수치로 변환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  <a:endParaRPr lang="en-US" sz="3500" dirty="0">
              <a:solidFill>
                <a:srgbClr val="333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372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 rot="5400000">
            <a:off x="1123706" y="1493561"/>
            <a:ext cx="684000" cy="82800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1572420" y="1161725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개발과정</a:t>
            </a:r>
            <a:endParaRPr lang="en-US" sz="4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DAD6E8-63AF-0048-847B-2BADDB6F95A9}"/>
              </a:ext>
            </a:extLst>
          </p:cNvPr>
          <p:cNvSpPr/>
          <p:nvPr/>
        </p:nvSpPr>
        <p:spPr>
          <a:xfrm>
            <a:off x="3221373" y="3915256"/>
            <a:ext cx="2783187" cy="20116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401117-67DE-524F-8ECE-0401F71F28E9}"/>
              </a:ext>
            </a:extLst>
          </p:cNvPr>
          <p:cNvSpPr/>
          <p:nvPr/>
        </p:nvSpPr>
        <p:spPr>
          <a:xfrm>
            <a:off x="10048448" y="3837791"/>
            <a:ext cx="2779639" cy="2009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5AD651-BD3A-FB4A-AB89-BE744536F0D1}"/>
              </a:ext>
            </a:extLst>
          </p:cNvPr>
          <p:cNvSpPr/>
          <p:nvPr/>
        </p:nvSpPr>
        <p:spPr>
          <a:xfrm>
            <a:off x="8810193" y="2396700"/>
            <a:ext cx="13156204" cy="4461300"/>
          </a:xfrm>
          <a:prstGeom prst="rect">
            <a:avLst/>
          </a:prstGeom>
          <a:noFill/>
          <a:ln w="127000" cap="sq">
            <a:solidFill>
              <a:srgbClr val="8494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C3E45-014A-D349-B5DA-9810AD609BD4}"/>
              </a:ext>
            </a:extLst>
          </p:cNvPr>
          <p:cNvSpPr txBox="1"/>
          <p:nvPr/>
        </p:nvSpPr>
        <p:spPr>
          <a:xfrm>
            <a:off x="2640154" y="4627350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Front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40855B-D64A-6248-8202-2ADE0E570131}"/>
              </a:ext>
            </a:extLst>
          </p:cNvPr>
          <p:cNvSpPr/>
          <p:nvPr/>
        </p:nvSpPr>
        <p:spPr>
          <a:xfrm>
            <a:off x="13998476" y="3837790"/>
            <a:ext cx="2779639" cy="2009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48C60A-73E0-1848-9008-1615676101D9}"/>
              </a:ext>
            </a:extLst>
          </p:cNvPr>
          <p:cNvSpPr/>
          <p:nvPr/>
        </p:nvSpPr>
        <p:spPr>
          <a:xfrm>
            <a:off x="17948504" y="3915256"/>
            <a:ext cx="2779639" cy="2009101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4FDCBF1-2E0D-BF44-932F-A8E9F155A47C}"/>
              </a:ext>
            </a:extLst>
          </p:cNvPr>
          <p:cNvCxnSpPr>
            <a:cxnSpLocks/>
          </p:cNvCxnSpPr>
          <p:nvPr/>
        </p:nvCxnSpPr>
        <p:spPr>
          <a:xfrm flipH="1">
            <a:off x="6476587" y="4230145"/>
            <a:ext cx="1803008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6FE770B-B433-D047-9B83-9C360E207F6F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76587" y="5485204"/>
            <a:ext cx="1803008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89C5D58-159B-9D45-AF07-D65D2A2E82A4}"/>
              </a:ext>
            </a:extLst>
          </p:cNvPr>
          <p:cNvSpPr txBox="1"/>
          <p:nvPr/>
        </p:nvSpPr>
        <p:spPr>
          <a:xfrm>
            <a:off x="9412435" y="4340380"/>
            <a:ext cx="4051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Data</a:t>
            </a:r>
          </a:p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Preprocessing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2F077E-36BC-5947-9BA3-A31B77C88270}"/>
              </a:ext>
            </a:extLst>
          </p:cNvPr>
          <p:cNvSpPr txBox="1"/>
          <p:nvPr/>
        </p:nvSpPr>
        <p:spPr>
          <a:xfrm>
            <a:off x="13362463" y="4565341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TF-IDF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2D83A-AAE6-F844-A3C4-61BAE31A37E1}"/>
              </a:ext>
            </a:extLst>
          </p:cNvPr>
          <p:cNvSpPr txBox="1"/>
          <p:nvPr/>
        </p:nvSpPr>
        <p:spPr>
          <a:xfrm>
            <a:off x="17276739" y="4631829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Classificaton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9BA54-1961-7849-BD5E-DEED8F52BB5D}"/>
              </a:ext>
            </a:extLst>
          </p:cNvPr>
          <p:cNvSpPr txBox="1"/>
          <p:nvPr/>
        </p:nvSpPr>
        <p:spPr>
          <a:xfrm>
            <a:off x="8169818" y="2762251"/>
            <a:ext cx="40516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SERVER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CF1029C-9531-0149-8CB1-AFA17CE27ADF}"/>
              </a:ext>
            </a:extLst>
          </p:cNvPr>
          <p:cNvCxnSpPr>
            <a:cxnSpLocks/>
          </p:cNvCxnSpPr>
          <p:nvPr/>
        </p:nvCxnSpPr>
        <p:spPr>
          <a:xfrm>
            <a:off x="12968592" y="4829733"/>
            <a:ext cx="991013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E3C8C7A-908F-FC42-A9BB-E0D6439DEE6A}"/>
              </a:ext>
            </a:extLst>
          </p:cNvPr>
          <p:cNvCxnSpPr>
            <a:cxnSpLocks/>
          </p:cNvCxnSpPr>
          <p:nvPr/>
        </p:nvCxnSpPr>
        <p:spPr>
          <a:xfrm>
            <a:off x="16918620" y="4829733"/>
            <a:ext cx="991013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40230D-7196-054F-A372-2468DB146433}"/>
              </a:ext>
            </a:extLst>
          </p:cNvPr>
          <p:cNvSpPr txBox="1"/>
          <p:nvPr/>
        </p:nvSpPr>
        <p:spPr>
          <a:xfrm>
            <a:off x="3130816" y="8684660"/>
            <a:ext cx="29655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Classification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7C5039-BAF0-B94E-B79A-A6103045031B}"/>
              </a:ext>
            </a:extLst>
          </p:cNvPr>
          <p:cNvSpPr txBox="1"/>
          <p:nvPr/>
        </p:nvSpPr>
        <p:spPr>
          <a:xfrm>
            <a:off x="3221373" y="10021510"/>
            <a:ext cx="15185897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벡터화된 데이터를 사용해 지도학습으로 모델 생성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다중클래스로 분류된 데이터에 대해서 입력데이터를 각 클래스로 분류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여러 모델 테스트 후 서포트 벡터 머신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(SVM)</a:t>
            </a: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으로 결정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4344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4087">
            <a:extLst>
              <a:ext uri="{FF2B5EF4-FFF2-40B4-BE49-F238E27FC236}">
                <a16:creationId xmlns:a16="http://schemas.microsoft.com/office/drawing/2014/main" id="{4D8A5ECA-5A6D-BF47-A428-6A4823FE7863}"/>
              </a:ext>
            </a:extLst>
          </p:cNvPr>
          <p:cNvSpPr/>
          <p:nvPr/>
        </p:nvSpPr>
        <p:spPr>
          <a:xfrm rot="5400000">
            <a:off x="906285" y="7507387"/>
            <a:ext cx="4629037" cy="8530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306" h="200">
                <a:moveTo>
                  <a:pt x="5306" y="200"/>
                </a:moveTo>
                <a:lnTo>
                  <a:pt x="0" y="200"/>
                </a:lnTo>
                <a:lnTo>
                  <a:pt x="0" y="0"/>
                </a:lnTo>
                <a:lnTo>
                  <a:pt x="5306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 Unicode MS" pitchFamily="2"/>
            </a:endParaRPr>
          </a:p>
        </p:txBody>
      </p:sp>
      <p:sp>
        <p:nvSpPr>
          <p:cNvPr id="53" name="Freeform: Shape 4087">
            <a:extLst>
              <a:ext uri="{FF2B5EF4-FFF2-40B4-BE49-F238E27FC236}">
                <a16:creationId xmlns:a16="http://schemas.microsoft.com/office/drawing/2014/main" id="{2BFDC19F-089C-1C42-A433-9AF3A571D00B}"/>
              </a:ext>
            </a:extLst>
          </p:cNvPr>
          <p:cNvSpPr/>
          <p:nvPr/>
        </p:nvSpPr>
        <p:spPr>
          <a:xfrm>
            <a:off x="8785177" y="10121018"/>
            <a:ext cx="12920153" cy="8530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306" h="200">
                <a:moveTo>
                  <a:pt x="5306" y="200"/>
                </a:moveTo>
                <a:lnTo>
                  <a:pt x="0" y="200"/>
                </a:lnTo>
                <a:lnTo>
                  <a:pt x="0" y="0"/>
                </a:lnTo>
                <a:lnTo>
                  <a:pt x="5306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 Unicode MS" pitchFamily="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 rot="5400000">
            <a:off x="1123706" y="1493561"/>
            <a:ext cx="684000" cy="82800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1526550" y="1161725"/>
            <a:ext cx="3706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시스템 진행순서</a:t>
            </a:r>
            <a:endParaRPr lang="en-US" sz="4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6081DF55-4C9F-5E4E-974E-04991349E206}"/>
              </a:ext>
            </a:extLst>
          </p:cNvPr>
          <p:cNvGrpSpPr/>
          <p:nvPr/>
        </p:nvGrpSpPr>
        <p:grpSpPr>
          <a:xfrm>
            <a:off x="1885633" y="3321641"/>
            <a:ext cx="20672766" cy="8637128"/>
            <a:chOff x="2528541" y="6405286"/>
            <a:chExt cx="17320345" cy="7236481"/>
          </a:xfrm>
        </p:grpSpPr>
        <p:sp>
          <p:nvSpPr>
            <p:cNvPr id="7" name="Freeform: Shape 4087">
              <a:extLst>
                <a:ext uri="{FF2B5EF4-FFF2-40B4-BE49-F238E27FC236}">
                  <a16:creationId xmlns:a16="http://schemas.microsoft.com/office/drawing/2014/main" id="{9CBFBFAA-3CD1-D74C-ACC1-D12D7F80799A}"/>
                </a:ext>
              </a:extLst>
            </p:cNvPr>
            <p:cNvSpPr/>
            <p:nvPr/>
          </p:nvSpPr>
          <p:spPr>
            <a:xfrm>
              <a:off x="2625746" y="7215782"/>
              <a:ext cx="17223140" cy="7147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6" h="200">
                  <a:moveTo>
                    <a:pt x="5306" y="200"/>
                  </a:moveTo>
                  <a:lnTo>
                    <a:pt x="0" y="200"/>
                  </a:lnTo>
                  <a:lnTo>
                    <a:pt x="0" y="0"/>
                  </a:lnTo>
                  <a:lnTo>
                    <a:pt x="5306" y="0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8" name="Freeform: Shape 4093">
              <a:extLst>
                <a:ext uri="{FF2B5EF4-FFF2-40B4-BE49-F238E27FC236}">
                  <a16:creationId xmlns:a16="http://schemas.microsoft.com/office/drawing/2014/main" id="{05AA8628-3327-F044-B4D5-E990AD900F09}"/>
                </a:ext>
              </a:extLst>
            </p:cNvPr>
            <p:cNvSpPr/>
            <p:nvPr/>
          </p:nvSpPr>
          <p:spPr>
            <a:xfrm>
              <a:off x="13452013" y="7026633"/>
              <a:ext cx="1604455" cy="10882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304">
                  <a:moveTo>
                    <a:pt x="303" y="0"/>
                  </a:moveTo>
                  <a:lnTo>
                    <a:pt x="0" y="0"/>
                  </a:lnTo>
                  <a:lnTo>
                    <a:pt x="0" y="304"/>
                  </a:lnTo>
                  <a:lnTo>
                    <a:pt x="304" y="304"/>
                  </a:lnTo>
                  <a:lnTo>
                    <a:pt x="426" y="151"/>
                  </a:lnTo>
                  <a:close/>
                  <a:moveTo>
                    <a:pt x="275" y="52"/>
                  </a:moveTo>
                  <a:lnTo>
                    <a:pt x="356" y="151"/>
                  </a:lnTo>
                  <a:lnTo>
                    <a:pt x="276" y="252"/>
                  </a:lnTo>
                  <a:lnTo>
                    <a:pt x="61" y="252"/>
                  </a:lnTo>
                  <a:lnTo>
                    <a:pt x="61" y="52"/>
                  </a:lnTo>
                  <a:close/>
                </a:path>
              </a:pathLst>
            </a:custGeom>
            <a:solidFill>
              <a:srgbClr val="626E7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9" name="Freeform: Shape 4094">
              <a:extLst>
                <a:ext uri="{FF2B5EF4-FFF2-40B4-BE49-F238E27FC236}">
                  <a16:creationId xmlns:a16="http://schemas.microsoft.com/office/drawing/2014/main" id="{432F70D2-ED1A-A342-8A72-7BF773197173}"/>
                </a:ext>
              </a:extLst>
            </p:cNvPr>
            <p:cNvSpPr/>
            <p:nvPr/>
          </p:nvSpPr>
          <p:spPr>
            <a:xfrm>
              <a:off x="11828606" y="6405286"/>
              <a:ext cx="2327361" cy="2327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649">
                  <a:moveTo>
                    <a:pt x="531" y="75"/>
                  </a:moveTo>
                  <a:cubicBezTo>
                    <a:pt x="393" y="-40"/>
                    <a:pt x="189" y="-20"/>
                    <a:pt x="75" y="118"/>
                  </a:cubicBezTo>
                  <a:cubicBezTo>
                    <a:pt x="-40" y="257"/>
                    <a:pt x="-20" y="461"/>
                    <a:pt x="118" y="575"/>
                  </a:cubicBezTo>
                  <a:cubicBezTo>
                    <a:pt x="256" y="689"/>
                    <a:pt x="461" y="670"/>
                    <a:pt x="575" y="531"/>
                  </a:cubicBezTo>
                  <a:cubicBezTo>
                    <a:pt x="689" y="394"/>
                    <a:pt x="670" y="189"/>
                    <a:pt x="531" y="75"/>
                  </a:cubicBezTo>
                  <a:close/>
                </a:path>
              </a:pathLst>
            </a:custGeom>
            <a:solidFill>
              <a:srgbClr val="626E7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11" name="Freeform: Shape 4099">
              <a:extLst>
                <a:ext uri="{FF2B5EF4-FFF2-40B4-BE49-F238E27FC236}">
                  <a16:creationId xmlns:a16="http://schemas.microsoft.com/office/drawing/2014/main" id="{1E814E49-59FF-9F4E-A496-17A8C0150B4B}"/>
                </a:ext>
              </a:extLst>
            </p:cNvPr>
            <p:cNvSpPr/>
            <p:nvPr/>
          </p:nvSpPr>
          <p:spPr>
            <a:xfrm>
              <a:off x="8678765" y="7029019"/>
              <a:ext cx="1581756" cy="10882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304">
                  <a:moveTo>
                    <a:pt x="303" y="0"/>
                  </a:moveTo>
                  <a:lnTo>
                    <a:pt x="0" y="0"/>
                  </a:lnTo>
                  <a:lnTo>
                    <a:pt x="0" y="304"/>
                  </a:lnTo>
                  <a:lnTo>
                    <a:pt x="305" y="304"/>
                  </a:lnTo>
                  <a:lnTo>
                    <a:pt x="426" y="151"/>
                  </a:lnTo>
                  <a:close/>
                  <a:moveTo>
                    <a:pt x="275" y="52"/>
                  </a:moveTo>
                  <a:lnTo>
                    <a:pt x="356" y="151"/>
                  </a:lnTo>
                  <a:lnTo>
                    <a:pt x="276" y="252"/>
                  </a:lnTo>
                  <a:lnTo>
                    <a:pt x="61" y="252"/>
                  </a:lnTo>
                  <a:lnTo>
                    <a:pt x="61" y="52"/>
                  </a:lnTo>
                  <a:close/>
                </a:path>
              </a:pathLst>
            </a:custGeom>
            <a:solidFill>
              <a:srgbClr val="333E4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12" name="Freeform: Shape 4100">
              <a:extLst>
                <a:ext uri="{FF2B5EF4-FFF2-40B4-BE49-F238E27FC236}">
                  <a16:creationId xmlns:a16="http://schemas.microsoft.com/office/drawing/2014/main" id="{D80BE9BC-30CE-DB41-B0C4-89D6D287ADB2}"/>
                </a:ext>
              </a:extLst>
            </p:cNvPr>
            <p:cNvSpPr/>
            <p:nvPr/>
          </p:nvSpPr>
          <p:spPr>
            <a:xfrm>
              <a:off x="7055350" y="6407670"/>
              <a:ext cx="2327361" cy="2327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649">
                  <a:moveTo>
                    <a:pt x="531" y="75"/>
                  </a:moveTo>
                  <a:cubicBezTo>
                    <a:pt x="393" y="-40"/>
                    <a:pt x="189" y="-20"/>
                    <a:pt x="74" y="118"/>
                  </a:cubicBezTo>
                  <a:cubicBezTo>
                    <a:pt x="-39" y="257"/>
                    <a:pt x="-20" y="461"/>
                    <a:pt x="118" y="575"/>
                  </a:cubicBezTo>
                  <a:cubicBezTo>
                    <a:pt x="256" y="689"/>
                    <a:pt x="460" y="670"/>
                    <a:pt x="575" y="531"/>
                  </a:cubicBezTo>
                  <a:cubicBezTo>
                    <a:pt x="689" y="394"/>
                    <a:pt x="669" y="189"/>
                    <a:pt x="531" y="75"/>
                  </a:cubicBezTo>
                  <a:close/>
                </a:path>
              </a:pathLst>
            </a:custGeom>
            <a:solidFill>
              <a:srgbClr val="333E4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16" name="Freeform: Shape 4114">
              <a:extLst>
                <a:ext uri="{FF2B5EF4-FFF2-40B4-BE49-F238E27FC236}">
                  <a16:creationId xmlns:a16="http://schemas.microsoft.com/office/drawing/2014/main" id="{25333DE7-AED7-9749-9471-C88666073872}"/>
                </a:ext>
              </a:extLst>
            </p:cNvPr>
            <p:cNvSpPr/>
            <p:nvPr/>
          </p:nvSpPr>
          <p:spPr>
            <a:xfrm rot="10800000">
              <a:off x="15409831" y="11933957"/>
              <a:ext cx="1669534" cy="10882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304">
                  <a:moveTo>
                    <a:pt x="303" y="0"/>
                  </a:moveTo>
                  <a:lnTo>
                    <a:pt x="0" y="0"/>
                  </a:lnTo>
                  <a:lnTo>
                    <a:pt x="0" y="304"/>
                  </a:lnTo>
                  <a:lnTo>
                    <a:pt x="305" y="304"/>
                  </a:lnTo>
                  <a:lnTo>
                    <a:pt x="426" y="151"/>
                  </a:lnTo>
                  <a:close/>
                  <a:moveTo>
                    <a:pt x="275" y="52"/>
                  </a:moveTo>
                  <a:lnTo>
                    <a:pt x="356" y="151"/>
                  </a:lnTo>
                  <a:lnTo>
                    <a:pt x="276" y="252"/>
                  </a:lnTo>
                  <a:lnTo>
                    <a:pt x="61" y="252"/>
                  </a:lnTo>
                  <a:lnTo>
                    <a:pt x="61" y="52"/>
                  </a:lnTo>
                  <a:close/>
                </a:path>
              </a:pathLst>
            </a:custGeom>
            <a:solidFill>
              <a:srgbClr val="626E7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17" name="Freeform: Shape 4115">
              <a:extLst>
                <a:ext uri="{FF2B5EF4-FFF2-40B4-BE49-F238E27FC236}">
                  <a16:creationId xmlns:a16="http://schemas.microsoft.com/office/drawing/2014/main" id="{5ECCA8C7-866F-3F40-8D1C-B7B5E9C5B47D}"/>
                </a:ext>
              </a:extLst>
            </p:cNvPr>
            <p:cNvSpPr/>
            <p:nvPr/>
          </p:nvSpPr>
          <p:spPr>
            <a:xfrm>
              <a:off x="16316148" y="11314406"/>
              <a:ext cx="2327361" cy="2327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649">
                  <a:moveTo>
                    <a:pt x="531" y="75"/>
                  </a:moveTo>
                  <a:cubicBezTo>
                    <a:pt x="393" y="-40"/>
                    <a:pt x="189" y="-20"/>
                    <a:pt x="75" y="118"/>
                  </a:cubicBezTo>
                  <a:cubicBezTo>
                    <a:pt x="-40" y="257"/>
                    <a:pt x="-20" y="461"/>
                    <a:pt x="118" y="575"/>
                  </a:cubicBezTo>
                  <a:cubicBezTo>
                    <a:pt x="256" y="689"/>
                    <a:pt x="461" y="670"/>
                    <a:pt x="575" y="531"/>
                  </a:cubicBezTo>
                  <a:cubicBezTo>
                    <a:pt x="689" y="394"/>
                    <a:pt x="669" y="189"/>
                    <a:pt x="531" y="75"/>
                  </a:cubicBezTo>
                  <a:close/>
                </a:path>
              </a:pathLst>
            </a:custGeom>
            <a:solidFill>
              <a:srgbClr val="626E7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19" name="Freeform: Shape 4122">
              <a:extLst>
                <a:ext uri="{FF2B5EF4-FFF2-40B4-BE49-F238E27FC236}">
                  <a16:creationId xmlns:a16="http://schemas.microsoft.com/office/drawing/2014/main" id="{92F8F2C7-5FC1-2C4A-ACF6-75FC740E8E0F}"/>
                </a:ext>
              </a:extLst>
            </p:cNvPr>
            <p:cNvSpPr/>
            <p:nvPr/>
          </p:nvSpPr>
          <p:spPr>
            <a:xfrm>
              <a:off x="4151958" y="7029018"/>
              <a:ext cx="1638076" cy="10882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304">
                  <a:moveTo>
                    <a:pt x="303" y="0"/>
                  </a:moveTo>
                  <a:lnTo>
                    <a:pt x="0" y="0"/>
                  </a:lnTo>
                  <a:lnTo>
                    <a:pt x="0" y="304"/>
                  </a:lnTo>
                  <a:lnTo>
                    <a:pt x="304" y="304"/>
                  </a:lnTo>
                  <a:lnTo>
                    <a:pt x="426" y="151"/>
                  </a:lnTo>
                  <a:close/>
                  <a:moveTo>
                    <a:pt x="275" y="52"/>
                  </a:moveTo>
                  <a:lnTo>
                    <a:pt x="356" y="151"/>
                  </a:lnTo>
                  <a:lnTo>
                    <a:pt x="276" y="252"/>
                  </a:lnTo>
                  <a:lnTo>
                    <a:pt x="60" y="252"/>
                  </a:lnTo>
                  <a:lnTo>
                    <a:pt x="60" y="52"/>
                  </a:lnTo>
                  <a:close/>
                </a:path>
              </a:pathLst>
            </a:custGeom>
            <a:solidFill>
              <a:srgbClr val="44526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21" name="Freeform: Shape 4123">
              <a:extLst>
                <a:ext uri="{FF2B5EF4-FFF2-40B4-BE49-F238E27FC236}">
                  <a16:creationId xmlns:a16="http://schemas.microsoft.com/office/drawing/2014/main" id="{7A7A71AA-A292-564F-8CF1-1A765D5154C9}"/>
                </a:ext>
              </a:extLst>
            </p:cNvPr>
            <p:cNvSpPr/>
            <p:nvPr/>
          </p:nvSpPr>
          <p:spPr>
            <a:xfrm>
              <a:off x="2528541" y="6407670"/>
              <a:ext cx="2327361" cy="2327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649">
                  <a:moveTo>
                    <a:pt x="531" y="75"/>
                  </a:moveTo>
                  <a:cubicBezTo>
                    <a:pt x="393" y="-40"/>
                    <a:pt x="188" y="-20"/>
                    <a:pt x="74" y="118"/>
                  </a:cubicBezTo>
                  <a:cubicBezTo>
                    <a:pt x="-40" y="257"/>
                    <a:pt x="-20" y="461"/>
                    <a:pt x="118" y="575"/>
                  </a:cubicBezTo>
                  <a:cubicBezTo>
                    <a:pt x="256" y="689"/>
                    <a:pt x="460" y="670"/>
                    <a:pt x="575" y="531"/>
                  </a:cubicBezTo>
                  <a:cubicBezTo>
                    <a:pt x="689" y="394"/>
                    <a:pt x="669" y="189"/>
                    <a:pt x="531" y="75"/>
                  </a:cubicBezTo>
                  <a:close/>
                </a:path>
              </a:pathLst>
            </a:custGeom>
            <a:solidFill>
              <a:srgbClr val="44526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14" name="Freeform: Shape 4108">
              <a:extLst>
                <a:ext uri="{FF2B5EF4-FFF2-40B4-BE49-F238E27FC236}">
                  <a16:creationId xmlns:a16="http://schemas.microsoft.com/office/drawing/2014/main" id="{2DA4B9B1-EE41-9E4B-A63D-78795CB12BF0}"/>
                </a:ext>
              </a:extLst>
            </p:cNvPr>
            <p:cNvSpPr/>
            <p:nvPr/>
          </p:nvSpPr>
          <p:spPr>
            <a:xfrm>
              <a:off x="11832197" y="11295721"/>
              <a:ext cx="2323770" cy="2327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8" h="649">
                  <a:moveTo>
                    <a:pt x="531" y="75"/>
                  </a:moveTo>
                  <a:cubicBezTo>
                    <a:pt x="392" y="-40"/>
                    <a:pt x="188" y="-20"/>
                    <a:pt x="74" y="118"/>
                  </a:cubicBezTo>
                  <a:cubicBezTo>
                    <a:pt x="-40" y="257"/>
                    <a:pt x="-21" y="461"/>
                    <a:pt x="117" y="575"/>
                  </a:cubicBezTo>
                  <a:cubicBezTo>
                    <a:pt x="255" y="689"/>
                    <a:pt x="460" y="670"/>
                    <a:pt x="574" y="531"/>
                  </a:cubicBezTo>
                  <a:cubicBezTo>
                    <a:pt x="688" y="394"/>
                    <a:pt x="668" y="189"/>
                    <a:pt x="531" y="75"/>
                  </a:cubicBezTo>
                  <a:close/>
                </a:path>
              </a:pathLst>
            </a:custGeom>
            <a:solidFill>
              <a:srgbClr val="333E4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 Unicode MS" pitchFamily="2"/>
              </a:endParaRPr>
            </a:p>
          </p:txBody>
        </p:sp>
      </p:grpSp>
      <p:sp>
        <p:nvSpPr>
          <p:cNvPr id="50" name="Freeform: Shape 4087">
            <a:extLst>
              <a:ext uri="{FF2B5EF4-FFF2-40B4-BE49-F238E27FC236}">
                <a16:creationId xmlns:a16="http://schemas.microsoft.com/office/drawing/2014/main" id="{0E3CF612-CB5C-6841-ADD8-09A20242156B}"/>
              </a:ext>
            </a:extLst>
          </p:cNvPr>
          <p:cNvSpPr/>
          <p:nvPr/>
        </p:nvSpPr>
        <p:spPr>
          <a:xfrm rot="5400000">
            <a:off x="19215866" y="7631552"/>
            <a:ext cx="5832000" cy="8530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306" h="200">
                <a:moveTo>
                  <a:pt x="5306" y="200"/>
                </a:moveTo>
                <a:lnTo>
                  <a:pt x="0" y="200"/>
                </a:lnTo>
                <a:lnTo>
                  <a:pt x="0" y="0"/>
                </a:lnTo>
                <a:lnTo>
                  <a:pt x="5306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 Unicode MS" pitchFamily="2"/>
            </a:endParaRPr>
          </a:p>
        </p:txBody>
      </p:sp>
      <p:sp>
        <p:nvSpPr>
          <p:cNvPr id="51" name="Freeform: Shape 4093">
            <a:extLst>
              <a:ext uri="{FF2B5EF4-FFF2-40B4-BE49-F238E27FC236}">
                <a16:creationId xmlns:a16="http://schemas.microsoft.com/office/drawing/2014/main" id="{2F740D70-6183-CE41-9DD4-AC7B4C0AC88B}"/>
              </a:ext>
            </a:extLst>
          </p:cNvPr>
          <p:cNvSpPr/>
          <p:nvPr/>
        </p:nvSpPr>
        <p:spPr>
          <a:xfrm>
            <a:off x="20276561" y="4063252"/>
            <a:ext cx="1993255" cy="129889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6" h="304">
                <a:moveTo>
                  <a:pt x="303" y="0"/>
                </a:moveTo>
                <a:lnTo>
                  <a:pt x="0" y="0"/>
                </a:lnTo>
                <a:lnTo>
                  <a:pt x="0" y="304"/>
                </a:lnTo>
                <a:lnTo>
                  <a:pt x="304" y="304"/>
                </a:lnTo>
                <a:lnTo>
                  <a:pt x="426" y="151"/>
                </a:lnTo>
                <a:close/>
                <a:moveTo>
                  <a:pt x="275" y="52"/>
                </a:moveTo>
                <a:lnTo>
                  <a:pt x="356" y="151"/>
                </a:lnTo>
                <a:lnTo>
                  <a:pt x="276" y="252"/>
                </a:lnTo>
                <a:lnTo>
                  <a:pt x="61" y="252"/>
                </a:lnTo>
                <a:lnTo>
                  <a:pt x="61" y="52"/>
                </a:lnTo>
                <a:close/>
              </a:path>
            </a:pathLst>
          </a:custGeom>
          <a:solidFill>
            <a:srgbClr val="8494AD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 Unicode MS" pitchFamily="2"/>
            </a:endParaRPr>
          </a:p>
        </p:txBody>
      </p:sp>
      <p:sp>
        <p:nvSpPr>
          <p:cNvPr id="52" name="Freeform: Shape 4094">
            <a:extLst>
              <a:ext uri="{FF2B5EF4-FFF2-40B4-BE49-F238E27FC236}">
                <a16:creationId xmlns:a16="http://schemas.microsoft.com/office/drawing/2014/main" id="{99D3CB7F-D385-9F43-8ABA-B39D8F2C0030}"/>
              </a:ext>
            </a:extLst>
          </p:cNvPr>
          <p:cNvSpPr/>
          <p:nvPr/>
        </p:nvSpPr>
        <p:spPr>
          <a:xfrm>
            <a:off x="18338938" y="3321641"/>
            <a:ext cx="2777831" cy="27778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649">
                <a:moveTo>
                  <a:pt x="531" y="75"/>
                </a:moveTo>
                <a:cubicBezTo>
                  <a:pt x="393" y="-40"/>
                  <a:pt x="189" y="-20"/>
                  <a:pt x="75" y="118"/>
                </a:cubicBezTo>
                <a:cubicBezTo>
                  <a:pt x="-40" y="257"/>
                  <a:pt x="-20" y="461"/>
                  <a:pt x="118" y="575"/>
                </a:cubicBezTo>
                <a:cubicBezTo>
                  <a:pt x="256" y="689"/>
                  <a:pt x="461" y="670"/>
                  <a:pt x="575" y="531"/>
                </a:cubicBezTo>
                <a:cubicBezTo>
                  <a:pt x="689" y="394"/>
                  <a:pt x="670" y="189"/>
                  <a:pt x="531" y="75"/>
                </a:cubicBezTo>
                <a:close/>
              </a:path>
            </a:pathLst>
          </a:custGeom>
          <a:solidFill>
            <a:srgbClr val="8494AD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 Unicode MS" pitchFamily="2"/>
            </a:endParaRPr>
          </a:p>
        </p:txBody>
      </p:sp>
      <p:sp>
        <p:nvSpPr>
          <p:cNvPr id="55" name="Freeform: Shape 4115">
            <a:extLst>
              <a:ext uri="{FF2B5EF4-FFF2-40B4-BE49-F238E27FC236}">
                <a16:creationId xmlns:a16="http://schemas.microsoft.com/office/drawing/2014/main" id="{2096EF41-E186-CC44-B935-BA0A608FD860}"/>
              </a:ext>
            </a:extLst>
          </p:cNvPr>
          <p:cNvSpPr/>
          <p:nvPr/>
        </p:nvSpPr>
        <p:spPr>
          <a:xfrm>
            <a:off x="7288623" y="9180939"/>
            <a:ext cx="2777831" cy="27778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649">
                <a:moveTo>
                  <a:pt x="531" y="75"/>
                </a:moveTo>
                <a:cubicBezTo>
                  <a:pt x="393" y="-40"/>
                  <a:pt x="189" y="-20"/>
                  <a:pt x="75" y="118"/>
                </a:cubicBezTo>
                <a:cubicBezTo>
                  <a:pt x="-40" y="257"/>
                  <a:pt x="-20" y="461"/>
                  <a:pt x="118" y="575"/>
                </a:cubicBezTo>
                <a:cubicBezTo>
                  <a:pt x="256" y="689"/>
                  <a:pt x="461" y="670"/>
                  <a:pt x="575" y="531"/>
                </a:cubicBezTo>
                <a:cubicBezTo>
                  <a:pt x="689" y="394"/>
                  <a:pt x="669" y="189"/>
                  <a:pt x="531" y="75"/>
                </a:cubicBezTo>
                <a:close/>
              </a:path>
            </a:pathLst>
          </a:custGeom>
          <a:solidFill>
            <a:srgbClr val="8494AD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 Unicode MS" pitchFamily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0DDCDA-86C6-8643-9401-623685A96A8C}"/>
              </a:ext>
            </a:extLst>
          </p:cNvPr>
          <p:cNvSpPr txBox="1"/>
          <p:nvPr/>
        </p:nvSpPr>
        <p:spPr>
          <a:xfrm>
            <a:off x="2218159" y="4183081"/>
            <a:ext cx="2246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회원가입 </a:t>
            </a:r>
            <a:r>
              <a:rPr lang="en-US" altLang="ko-KR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/</a:t>
            </a:r>
            <a:endParaRPr lang="en-US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245A24-2D10-D84A-B814-DA8220C46A5E}"/>
              </a:ext>
            </a:extLst>
          </p:cNvPr>
          <p:cNvSpPr txBox="1"/>
          <p:nvPr/>
        </p:nvSpPr>
        <p:spPr>
          <a:xfrm>
            <a:off x="2095824" y="4725635"/>
            <a:ext cx="2246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로그인</a:t>
            </a:r>
            <a:endParaRPr lang="en-US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B82856-1046-8444-915A-839D275CDEFD}"/>
              </a:ext>
            </a:extLst>
          </p:cNvPr>
          <p:cNvSpPr txBox="1"/>
          <p:nvPr/>
        </p:nvSpPr>
        <p:spPr>
          <a:xfrm>
            <a:off x="7534980" y="4229247"/>
            <a:ext cx="2246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자기소개서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제출</a:t>
            </a:r>
            <a:endParaRPr lang="en-US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457E291-56EC-CE4F-B0C5-9856AD502C7B}"/>
              </a:ext>
            </a:extLst>
          </p:cNvPr>
          <p:cNvSpPr txBox="1"/>
          <p:nvPr/>
        </p:nvSpPr>
        <p:spPr>
          <a:xfrm>
            <a:off x="13251472" y="4227320"/>
            <a:ext cx="2246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NLP</a:t>
            </a: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SERVER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9B8E0C-9233-E141-A2FB-9ADF4ED41041}"/>
              </a:ext>
            </a:extLst>
          </p:cNvPr>
          <p:cNvSpPr txBox="1"/>
          <p:nvPr/>
        </p:nvSpPr>
        <p:spPr>
          <a:xfrm>
            <a:off x="18604648" y="4227319"/>
            <a:ext cx="2246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자기소개서분석</a:t>
            </a:r>
            <a:endParaRPr lang="en-US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9C56D7-6288-D246-8255-6738652A6B6E}"/>
              </a:ext>
            </a:extLst>
          </p:cNvPr>
          <p:cNvSpPr txBox="1"/>
          <p:nvPr/>
        </p:nvSpPr>
        <p:spPr>
          <a:xfrm>
            <a:off x="18604648" y="10270553"/>
            <a:ext cx="2246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DB</a:t>
            </a: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저장</a:t>
            </a:r>
            <a:endParaRPr lang="en-US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71" name="Freeform: Shape 4115">
            <a:extLst>
              <a:ext uri="{FF2B5EF4-FFF2-40B4-BE49-F238E27FC236}">
                <a16:creationId xmlns:a16="http://schemas.microsoft.com/office/drawing/2014/main" id="{CFA5B800-CBF0-8641-B0E7-75D57F278ECF}"/>
              </a:ext>
            </a:extLst>
          </p:cNvPr>
          <p:cNvSpPr/>
          <p:nvPr/>
        </p:nvSpPr>
        <p:spPr>
          <a:xfrm>
            <a:off x="1799693" y="9180939"/>
            <a:ext cx="2777831" cy="27778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649">
                <a:moveTo>
                  <a:pt x="531" y="75"/>
                </a:moveTo>
                <a:cubicBezTo>
                  <a:pt x="393" y="-40"/>
                  <a:pt x="189" y="-20"/>
                  <a:pt x="75" y="118"/>
                </a:cubicBezTo>
                <a:cubicBezTo>
                  <a:pt x="-40" y="257"/>
                  <a:pt x="-20" y="461"/>
                  <a:pt x="118" y="575"/>
                </a:cubicBezTo>
                <a:cubicBezTo>
                  <a:pt x="256" y="689"/>
                  <a:pt x="461" y="670"/>
                  <a:pt x="575" y="531"/>
                </a:cubicBezTo>
                <a:cubicBezTo>
                  <a:pt x="689" y="394"/>
                  <a:pt x="669" y="189"/>
                  <a:pt x="531" y="75"/>
                </a:cubicBezTo>
                <a:close/>
              </a:path>
            </a:pathLst>
          </a:custGeom>
          <a:solidFill>
            <a:srgbClr val="8494AD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 Unicode MS" pitchFamily="2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B85820-20D5-4D41-BD04-63BEEFFC732A}"/>
              </a:ext>
            </a:extLst>
          </p:cNvPr>
          <p:cNvSpPr txBox="1"/>
          <p:nvPr/>
        </p:nvSpPr>
        <p:spPr>
          <a:xfrm>
            <a:off x="7530516" y="10150976"/>
            <a:ext cx="2246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결과페이지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확인</a:t>
            </a:r>
            <a:endParaRPr lang="en-US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9B172DA-7F78-2B4B-B3E6-69D9B01B3C5B}"/>
              </a:ext>
            </a:extLst>
          </p:cNvPr>
          <p:cNvSpPr txBox="1"/>
          <p:nvPr/>
        </p:nvSpPr>
        <p:spPr>
          <a:xfrm>
            <a:off x="2065403" y="10145581"/>
            <a:ext cx="2246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비교페이지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확인</a:t>
            </a:r>
            <a:endParaRPr lang="en-US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75" name="Freeform: Shape 4114">
            <a:extLst>
              <a:ext uri="{FF2B5EF4-FFF2-40B4-BE49-F238E27FC236}">
                <a16:creationId xmlns:a16="http://schemas.microsoft.com/office/drawing/2014/main" id="{A93D9CF0-C9A2-5B4C-A65F-E382FCA1B0CD}"/>
              </a:ext>
            </a:extLst>
          </p:cNvPr>
          <p:cNvSpPr/>
          <p:nvPr/>
        </p:nvSpPr>
        <p:spPr>
          <a:xfrm rot="10800000">
            <a:off x="11842439" y="9913909"/>
            <a:ext cx="2117707" cy="129889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6" h="304">
                <a:moveTo>
                  <a:pt x="303" y="0"/>
                </a:moveTo>
                <a:lnTo>
                  <a:pt x="0" y="0"/>
                </a:lnTo>
                <a:lnTo>
                  <a:pt x="0" y="304"/>
                </a:lnTo>
                <a:lnTo>
                  <a:pt x="305" y="304"/>
                </a:lnTo>
                <a:lnTo>
                  <a:pt x="426" y="151"/>
                </a:lnTo>
                <a:close/>
                <a:moveTo>
                  <a:pt x="275" y="52"/>
                </a:moveTo>
                <a:lnTo>
                  <a:pt x="356" y="151"/>
                </a:lnTo>
                <a:lnTo>
                  <a:pt x="276" y="252"/>
                </a:lnTo>
                <a:lnTo>
                  <a:pt x="61" y="252"/>
                </a:lnTo>
                <a:lnTo>
                  <a:pt x="61" y="52"/>
                </a:ln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 Unicode MS" pitchFamily="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41BE6C-15CD-C441-9384-5577A530BC62}"/>
              </a:ext>
            </a:extLst>
          </p:cNvPr>
          <p:cNvSpPr txBox="1"/>
          <p:nvPr/>
        </p:nvSpPr>
        <p:spPr>
          <a:xfrm>
            <a:off x="13251472" y="9851318"/>
            <a:ext cx="22464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WEB</a:t>
            </a: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SERVER</a:t>
            </a: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전달</a:t>
            </a:r>
            <a:endParaRPr lang="en-US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17071B-37E2-2F4F-ADFE-3AF59C77076F}"/>
              </a:ext>
            </a:extLst>
          </p:cNvPr>
          <p:cNvSpPr/>
          <p:nvPr/>
        </p:nvSpPr>
        <p:spPr>
          <a:xfrm>
            <a:off x="11496305" y="1757231"/>
            <a:ext cx="11599444" cy="10913739"/>
          </a:xfrm>
          <a:prstGeom prst="rect">
            <a:avLst/>
          </a:prstGeom>
          <a:noFill/>
          <a:ln w="279400" cap="sq">
            <a:solidFill>
              <a:srgbClr val="F94141">
                <a:alpha val="40000"/>
              </a:srgb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148A44C-2454-F84D-938C-8ACAC078AF6C}"/>
              </a:ext>
            </a:extLst>
          </p:cNvPr>
          <p:cNvSpPr txBox="1"/>
          <p:nvPr/>
        </p:nvSpPr>
        <p:spPr>
          <a:xfrm>
            <a:off x="15314555" y="1161725"/>
            <a:ext cx="3962944" cy="1138773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6800" b="1" dirty="0">
                <a:solidFill>
                  <a:srgbClr val="F94141">
                    <a:alpha val="8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REST API</a:t>
            </a:r>
            <a:endParaRPr lang="en-US" sz="6800" b="1" dirty="0">
              <a:solidFill>
                <a:srgbClr val="F94141">
                  <a:alpha val="8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45" name="Freeform: Shape 4122">
            <a:extLst>
              <a:ext uri="{FF2B5EF4-FFF2-40B4-BE49-F238E27FC236}">
                <a16:creationId xmlns:a16="http://schemas.microsoft.com/office/drawing/2014/main" id="{A5A4A583-C8B7-A748-9A97-AADB6FAB2A41}"/>
              </a:ext>
            </a:extLst>
          </p:cNvPr>
          <p:cNvSpPr/>
          <p:nvPr/>
        </p:nvSpPr>
        <p:spPr>
          <a:xfrm rot="5400000">
            <a:off x="2257140" y="5682916"/>
            <a:ext cx="1955132" cy="129889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6" h="304">
                <a:moveTo>
                  <a:pt x="303" y="0"/>
                </a:moveTo>
                <a:lnTo>
                  <a:pt x="0" y="0"/>
                </a:lnTo>
                <a:lnTo>
                  <a:pt x="0" y="304"/>
                </a:lnTo>
                <a:lnTo>
                  <a:pt x="304" y="304"/>
                </a:lnTo>
                <a:lnTo>
                  <a:pt x="426" y="151"/>
                </a:lnTo>
                <a:close/>
                <a:moveTo>
                  <a:pt x="275" y="52"/>
                </a:moveTo>
                <a:lnTo>
                  <a:pt x="356" y="151"/>
                </a:lnTo>
                <a:lnTo>
                  <a:pt x="276" y="252"/>
                </a:lnTo>
                <a:lnTo>
                  <a:pt x="60" y="252"/>
                </a:lnTo>
                <a:lnTo>
                  <a:pt x="60" y="52"/>
                </a:ln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9563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 rot="5400000">
            <a:off x="1123706" y="1493561"/>
            <a:ext cx="684000" cy="82800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1475106" y="1161725"/>
            <a:ext cx="6279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결과물</a:t>
            </a:r>
            <a:r>
              <a:rPr lang="en-US" altLang="ko-KR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– </a:t>
            </a:r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결과 페이지 그래프</a:t>
            </a:r>
            <a:endParaRPr lang="en-US" sz="4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pic>
        <p:nvPicPr>
          <p:cNvPr id="45" name="그림 44" descr="개체이(가) 표시된 사진&#10;&#10;자동 생성된 설명">
            <a:extLst>
              <a:ext uri="{FF2B5EF4-FFF2-40B4-BE49-F238E27FC236}">
                <a16:creationId xmlns:a16="http://schemas.microsoft.com/office/drawing/2014/main" id="{EB52BE60-D13B-C84C-924C-66896243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48" y="2462607"/>
            <a:ext cx="8353522" cy="259695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CE40E2-D5B6-4247-A403-65F5B742FA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81" y="2462608"/>
            <a:ext cx="8353521" cy="25969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5C6F2F0-F18F-9345-8939-510BD460C986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48" y="7587730"/>
            <a:ext cx="6794760" cy="259695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0ECF8ED-B09A-BB42-9113-879D30B810B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258" y="7587730"/>
            <a:ext cx="7703963" cy="259695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0989E42-33F1-A642-B4C5-AABF57E256C8}"/>
              </a:ext>
            </a:extLst>
          </p:cNvPr>
          <p:cNvSpPr txBox="1"/>
          <p:nvPr/>
        </p:nvSpPr>
        <p:spPr>
          <a:xfrm>
            <a:off x="1355382" y="5282746"/>
            <a:ext cx="5269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[</a:t>
            </a:r>
            <a:r>
              <a:rPr lang="ko-KR" altLang="en-US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선택 기업 핵심역량 그래프</a:t>
            </a:r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]</a:t>
            </a:r>
            <a:endParaRPr lang="en-US" sz="2800" b="1" dirty="0">
              <a:solidFill>
                <a:srgbClr val="333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FA367A-75FA-374C-83D9-E566D60AFFE3}"/>
              </a:ext>
            </a:extLst>
          </p:cNvPr>
          <p:cNvSpPr txBox="1"/>
          <p:nvPr/>
        </p:nvSpPr>
        <p:spPr>
          <a:xfrm>
            <a:off x="13189979" y="5282746"/>
            <a:ext cx="1031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[</a:t>
            </a:r>
            <a:r>
              <a:rPr lang="ko-KR" altLang="en-US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추천 기업 순위 그래프</a:t>
            </a:r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]</a:t>
            </a:r>
            <a:r>
              <a:rPr lang="ko-KR" altLang="en-US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     </a:t>
            </a:r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[1</a:t>
            </a:r>
            <a:r>
              <a:rPr lang="ko-KR" altLang="en-US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순위 기업의 핵심역량 그래프</a:t>
            </a:r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]</a:t>
            </a:r>
            <a:endParaRPr lang="en-US" sz="2800" b="1" dirty="0">
              <a:solidFill>
                <a:srgbClr val="333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A6677C-076B-A147-B85D-1D9596906A0A}"/>
              </a:ext>
            </a:extLst>
          </p:cNvPr>
          <p:cNvSpPr txBox="1"/>
          <p:nvPr/>
        </p:nvSpPr>
        <p:spPr>
          <a:xfrm>
            <a:off x="1302421" y="10607809"/>
            <a:ext cx="5269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[</a:t>
            </a:r>
            <a:r>
              <a:rPr lang="ko-KR" altLang="en-US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선택 직무 핵심역량 그래프</a:t>
            </a:r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]</a:t>
            </a:r>
            <a:endParaRPr lang="en-US" sz="2800" b="1" dirty="0">
              <a:solidFill>
                <a:srgbClr val="333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7CAEE2-550B-B045-A270-6ADD6D17F76D}"/>
              </a:ext>
            </a:extLst>
          </p:cNvPr>
          <p:cNvSpPr txBox="1"/>
          <p:nvPr/>
        </p:nvSpPr>
        <p:spPr>
          <a:xfrm>
            <a:off x="13701249" y="10607809"/>
            <a:ext cx="5269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[</a:t>
            </a:r>
            <a:r>
              <a:rPr lang="ko-KR" altLang="en-US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문항별 핵심역량 그래프</a:t>
            </a:r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]</a:t>
            </a:r>
            <a:endParaRPr lang="en-US" sz="2800" b="1" dirty="0">
              <a:solidFill>
                <a:srgbClr val="333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67C1506-9A89-5040-924E-93E77D98B555}"/>
              </a:ext>
            </a:extLst>
          </p:cNvPr>
          <p:cNvSpPr txBox="1"/>
          <p:nvPr/>
        </p:nvSpPr>
        <p:spPr>
          <a:xfrm>
            <a:off x="1880188" y="5913335"/>
            <a:ext cx="83535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선택한 기업과 사용자의 자기소개서가 핵심 역량 별로 얼마나 일치하는지 보여주는 그래프이다</a:t>
            </a:r>
            <a:r>
              <a:rPr lang="en-US" altLang="ko-KR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ko-KR" sz="2300" dirty="0">
              <a:solidFill>
                <a:srgbClr val="333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60927E-069E-8941-A77F-ACAFAEBE98C9}"/>
              </a:ext>
            </a:extLst>
          </p:cNvPr>
          <p:cNvSpPr txBox="1"/>
          <p:nvPr/>
        </p:nvSpPr>
        <p:spPr>
          <a:xfrm>
            <a:off x="14064478" y="5923534"/>
            <a:ext cx="835352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자기소개서와 유사한 기업을 </a:t>
            </a:r>
            <a:r>
              <a:rPr lang="en-US" altLang="ko-KR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순위로 보여준다</a:t>
            </a:r>
            <a:r>
              <a:rPr lang="en-US" altLang="ko-KR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/>
            <a:r>
              <a:rPr lang="ko-KR" altLang="en-US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오른쪽 그래프는 해당 기업과 사용자의 역량 데이터를 보여주는 그래프이다</a:t>
            </a:r>
            <a:r>
              <a:rPr lang="en-US" altLang="ko-KR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2300" dirty="0">
              <a:solidFill>
                <a:srgbClr val="333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4D9F7D6-6B44-C84A-A53E-56D3CD7795A4}"/>
              </a:ext>
            </a:extLst>
          </p:cNvPr>
          <p:cNvSpPr txBox="1"/>
          <p:nvPr/>
        </p:nvSpPr>
        <p:spPr>
          <a:xfrm>
            <a:off x="1959649" y="11426822"/>
            <a:ext cx="835352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선택한 직무와 사용자의 자기소개서가 핵심 역량 별로 얼마나 일치하는지 보여준다</a:t>
            </a:r>
            <a:r>
              <a:rPr lang="en-US" altLang="ko-KR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오른쪽 그래프는 선택한 직무에서 상위 </a:t>
            </a:r>
            <a:r>
              <a:rPr lang="en-US" altLang="ko-KR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핵심역량을 뽑아 왼쪽 그래프의 수치를 한눈에 알아볼 수 있도록 나타낸다</a:t>
            </a:r>
            <a:r>
              <a:rPr lang="en-US" altLang="ko-KR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ko-KR" sz="2300" dirty="0">
              <a:solidFill>
                <a:srgbClr val="333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02F300B-D837-1E47-A78F-72DA47E8743E}"/>
              </a:ext>
            </a:extLst>
          </p:cNvPr>
          <p:cNvSpPr txBox="1"/>
          <p:nvPr/>
        </p:nvSpPr>
        <p:spPr>
          <a:xfrm>
            <a:off x="14064478" y="11426821"/>
            <a:ext cx="835352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문항별로 직무 별 핵심 역량을 분석한 결과이다</a:t>
            </a:r>
            <a:r>
              <a:rPr lang="en-US" altLang="ko-KR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ko-KR" sz="2300" dirty="0">
              <a:solidFill>
                <a:srgbClr val="333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16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 rot="5400000">
            <a:off x="1123706" y="1493561"/>
            <a:ext cx="684000" cy="82800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989E42-33F1-A642-B4C5-AABF57E256C8}"/>
              </a:ext>
            </a:extLst>
          </p:cNvPr>
          <p:cNvSpPr txBox="1"/>
          <p:nvPr/>
        </p:nvSpPr>
        <p:spPr>
          <a:xfrm>
            <a:off x="2857547" y="8178460"/>
            <a:ext cx="5269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[</a:t>
            </a:r>
            <a:r>
              <a:rPr lang="ko-KR" altLang="en-US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선택기업 핵심역량 그래프</a:t>
            </a:r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]</a:t>
            </a:r>
            <a:endParaRPr lang="en-US" sz="2800" b="1" dirty="0">
              <a:solidFill>
                <a:srgbClr val="333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FA367A-75FA-374C-83D9-E566D60AFFE3}"/>
              </a:ext>
            </a:extLst>
          </p:cNvPr>
          <p:cNvSpPr txBox="1"/>
          <p:nvPr/>
        </p:nvSpPr>
        <p:spPr>
          <a:xfrm>
            <a:off x="9554193" y="8178460"/>
            <a:ext cx="5269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[</a:t>
            </a:r>
            <a:r>
              <a:rPr lang="ko-KR" altLang="en-US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기업별 적합도 그래프</a:t>
            </a:r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]</a:t>
            </a:r>
            <a:endParaRPr lang="en-US" sz="2800" b="1" dirty="0">
              <a:solidFill>
                <a:srgbClr val="333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A6677C-076B-A147-B85D-1D9596906A0A}"/>
              </a:ext>
            </a:extLst>
          </p:cNvPr>
          <p:cNvSpPr txBox="1"/>
          <p:nvPr/>
        </p:nvSpPr>
        <p:spPr>
          <a:xfrm>
            <a:off x="16566149" y="8151849"/>
            <a:ext cx="5269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[</a:t>
            </a:r>
            <a:r>
              <a:rPr lang="ko-KR" altLang="en-US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직무별 핵심역량 그래프</a:t>
            </a:r>
            <a:r>
              <a:rPr lang="en-US" altLang="ko-KR" sz="28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]</a:t>
            </a:r>
            <a:endParaRPr lang="en-US" sz="2800" b="1" dirty="0">
              <a:solidFill>
                <a:srgbClr val="333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67C1506-9A89-5040-924E-93E77D98B555}"/>
              </a:ext>
            </a:extLst>
          </p:cNvPr>
          <p:cNvSpPr txBox="1"/>
          <p:nvPr/>
        </p:nvSpPr>
        <p:spPr>
          <a:xfrm>
            <a:off x="1931877" y="8809049"/>
            <a:ext cx="69944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ko-KR" sz="23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선택 기업에 대한 핵심역량 분석 결과를 사용자가 선택한 자기소개서 끼리 비교하여 보여주는 그래프이다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60927E-069E-8941-A77F-ACAFAEBE98C9}"/>
              </a:ext>
            </a:extLst>
          </p:cNvPr>
          <p:cNvSpPr txBox="1"/>
          <p:nvPr/>
        </p:nvSpPr>
        <p:spPr>
          <a:xfrm>
            <a:off x="9554193" y="8809049"/>
            <a:ext cx="526926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ko-KR" sz="230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자기 소개서가 어느 기업과 적합한지 비교 할 수 있도록 자기소개서 별로 나타낸다</a:t>
            </a:r>
            <a:r>
              <a:rPr lang="en-US" altLang="ko-KR" sz="230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ko-KR" sz="2300">
              <a:solidFill>
                <a:srgbClr val="333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4D9F7D6-6B44-C84A-A53E-56D3CD7795A4}"/>
              </a:ext>
            </a:extLst>
          </p:cNvPr>
          <p:cNvSpPr txBox="1"/>
          <p:nvPr/>
        </p:nvSpPr>
        <p:spPr>
          <a:xfrm>
            <a:off x="15703541" y="8809049"/>
            <a:ext cx="69944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ko-KR" sz="230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직무에 대한 핵심 역량 분석 결과 그래프를 날짜별로 각각 보여주어 사용자가 결과를 비교할 수 있도록 해준다</a:t>
            </a:r>
            <a:r>
              <a:rPr lang="en-US" altLang="ko-KR" sz="230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ko-KR" sz="2300">
              <a:solidFill>
                <a:srgbClr val="333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47753-6348-F44D-9370-1C7CC4E9F427}"/>
              </a:ext>
            </a:extLst>
          </p:cNvPr>
          <p:cNvSpPr txBox="1"/>
          <p:nvPr/>
        </p:nvSpPr>
        <p:spPr>
          <a:xfrm>
            <a:off x="1475106" y="1161725"/>
            <a:ext cx="6279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결과물</a:t>
            </a:r>
            <a:r>
              <a:rPr lang="en-US" altLang="ko-KR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– </a:t>
            </a:r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비교 페이지 그래프</a:t>
            </a:r>
            <a:endParaRPr lang="en-US" sz="4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394FF5F-74FC-7147-9437-EBE73D9E38CD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77" y="5471759"/>
            <a:ext cx="6994480" cy="217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C771F81-3923-2649-8E9C-294B69E505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12260" y="4164195"/>
            <a:ext cx="4353130" cy="37508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E9027F-FEEA-6C4B-8BD1-C2CCD5C333A2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293" y="5001702"/>
            <a:ext cx="6994480" cy="2616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6158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 rot="5400000">
            <a:off x="1123706" y="1493561"/>
            <a:ext cx="684000" cy="82800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47753-6348-F44D-9370-1C7CC4E9F427}"/>
              </a:ext>
            </a:extLst>
          </p:cNvPr>
          <p:cNvSpPr txBox="1"/>
          <p:nvPr/>
        </p:nvSpPr>
        <p:spPr>
          <a:xfrm>
            <a:off x="1507106" y="1151082"/>
            <a:ext cx="4397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결과물</a:t>
            </a:r>
            <a:r>
              <a:rPr lang="en-US" altLang="ko-KR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– </a:t>
            </a:r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시연동영상</a:t>
            </a:r>
            <a:endParaRPr lang="en-US" sz="4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pic>
        <p:nvPicPr>
          <p:cNvPr id="2" name="녹화_2019_05_28_22_43_12_552">
            <a:hlinkClick r:id="" action="ppaction://media"/>
            <a:extLst>
              <a:ext uri="{FF2B5EF4-FFF2-40B4-BE49-F238E27FC236}">
                <a16:creationId xmlns:a16="http://schemas.microsoft.com/office/drawing/2014/main" id="{63516F62-5104-4CA3-8FB3-9952570F1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2560" y="3144643"/>
            <a:ext cx="16712530" cy="75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EFA73-D313-524E-9646-1A6DB5237DFF}"/>
              </a:ext>
            </a:extLst>
          </p:cNvPr>
          <p:cNvSpPr/>
          <p:nvPr/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5469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3B8CD1-879E-B642-A2B3-10C5D8B3004C}"/>
              </a:ext>
            </a:extLst>
          </p:cNvPr>
          <p:cNvSpPr/>
          <p:nvPr/>
        </p:nvSpPr>
        <p:spPr>
          <a:xfrm>
            <a:off x="2270447" y="7042808"/>
            <a:ext cx="764793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</a:t>
            </a:r>
            <a:r>
              <a:rPr lang="en-US" altLang="ko-KR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</a:t>
            </a:r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자기소개서를 분석하여 사용자의 강점이나 약점을 객관적으로 파악 할 수 있습니다</a:t>
            </a:r>
            <a:r>
              <a:rPr lang="en-US" altLang="ko-KR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첨삭 시스템과는 다르게 객관적인 분석이 가능하며 비용이 저렴하고 시간이 적게 소요됩니다</a:t>
            </a:r>
            <a:r>
              <a:rPr lang="en-US" altLang="ko-KR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사용자가 원하는 직무 뿐 아니라 기업의 인재상</a:t>
            </a:r>
            <a:r>
              <a:rPr lang="en-US" altLang="ko-KR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합격 자기소개서 등으로 분석된 데이터를 바탕으로 사용자의 자기소개서가 어느 기업에 적합한지 알려주어 취업 준비 시 참고할 수 있습니다</a:t>
            </a:r>
            <a:r>
              <a:rPr lang="en-US" altLang="ko-KR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BDE39E-2FA8-DF49-911A-6CC9637EB293}"/>
              </a:ext>
            </a:extLst>
          </p:cNvPr>
          <p:cNvSpPr txBox="1"/>
          <p:nvPr/>
        </p:nvSpPr>
        <p:spPr>
          <a:xfrm>
            <a:off x="2188249" y="5669587"/>
            <a:ext cx="7051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Black" charset="0"/>
              </a:rPr>
              <a:t>기대효과</a:t>
            </a:r>
            <a:endParaRPr lang="en-US" sz="5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Lato Black" charset="0"/>
            </a:endParaRPr>
          </a:p>
        </p:txBody>
      </p:sp>
      <p:sp>
        <p:nvSpPr>
          <p:cNvPr id="12" name="Shape 2540">
            <a:extLst>
              <a:ext uri="{FF2B5EF4-FFF2-40B4-BE49-F238E27FC236}">
                <a16:creationId xmlns:a16="http://schemas.microsoft.com/office/drawing/2014/main" id="{C3541A2B-9A9A-1F48-87F2-2AB2210547B8}"/>
              </a:ext>
            </a:extLst>
          </p:cNvPr>
          <p:cNvSpPr/>
          <p:nvPr/>
        </p:nvSpPr>
        <p:spPr>
          <a:xfrm>
            <a:off x="2270447" y="3243135"/>
            <a:ext cx="1327098" cy="1327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Shape 2540">
            <a:extLst>
              <a:ext uri="{FF2B5EF4-FFF2-40B4-BE49-F238E27FC236}">
                <a16:creationId xmlns:a16="http://schemas.microsoft.com/office/drawing/2014/main" id="{523FB493-71C2-604D-8D6C-4AE030ECAAB7}"/>
              </a:ext>
            </a:extLst>
          </p:cNvPr>
          <p:cNvSpPr/>
          <p:nvPr/>
        </p:nvSpPr>
        <p:spPr>
          <a:xfrm>
            <a:off x="14538701" y="3243135"/>
            <a:ext cx="1327098" cy="1327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445469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CBC2F8-4962-E545-B593-84B2134E797C}"/>
              </a:ext>
            </a:extLst>
          </p:cNvPr>
          <p:cNvSpPr txBox="1"/>
          <p:nvPr/>
        </p:nvSpPr>
        <p:spPr>
          <a:xfrm>
            <a:off x="14538701" y="5779005"/>
            <a:ext cx="7051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4454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Black" charset="0"/>
              </a:rPr>
              <a:t>활용방안</a:t>
            </a:r>
            <a:endParaRPr lang="en-US" sz="5000" b="1" dirty="0">
              <a:solidFill>
                <a:srgbClr val="4454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Lato Black" charset="0"/>
            </a:endParaRPr>
          </a:p>
        </p:txBody>
      </p:sp>
      <p:sp>
        <p:nvSpPr>
          <p:cNvPr id="15" name="Rectangle 78">
            <a:extLst>
              <a:ext uri="{FF2B5EF4-FFF2-40B4-BE49-F238E27FC236}">
                <a16:creationId xmlns:a16="http://schemas.microsoft.com/office/drawing/2014/main" id="{8925A10E-89FB-4143-BA91-DBBCA735EDBA}"/>
              </a:ext>
            </a:extLst>
          </p:cNvPr>
          <p:cNvSpPr/>
          <p:nvPr/>
        </p:nvSpPr>
        <p:spPr>
          <a:xfrm>
            <a:off x="14538701" y="7075221"/>
            <a:ext cx="76479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80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직접 기업입장에서 직접 이 기술을 이용해 지원자들의 역량을 평가하는 데 활용할 수 있도록 하는 시스템으로 발전할 수 있으며</a:t>
            </a:r>
            <a:r>
              <a:rPr lang="en-US" altLang="ko-KR" sz="280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나아가 길</a:t>
            </a:r>
            <a:r>
              <a:rPr lang="en-US" altLang="ko-KR" sz="280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</a:t>
            </a:r>
            <a:r>
              <a:rPr lang="ko-KR" altLang="en-US" sz="280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이가 리쿠르팅 시스템으로 활용되어 기업과 지원자의 교두보 역할을 할 수 있습니다</a:t>
            </a:r>
            <a:r>
              <a:rPr lang="en-US" altLang="ko-KR" sz="280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361A4FD8-841B-4249-B7D0-DDB8BAFC9856}"/>
              </a:ext>
            </a:extLst>
          </p:cNvPr>
          <p:cNvSpPr/>
          <p:nvPr/>
        </p:nvSpPr>
        <p:spPr>
          <a:xfrm rot="5400000">
            <a:off x="1123706" y="1493561"/>
            <a:ext cx="684000" cy="8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1C59E-F9D3-CB43-9490-531013CFB0A7}"/>
              </a:ext>
            </a:extLst>
          </p:cNvPr>
          <p:cNvSpPr txBox="1"/>
          <p:nvPr/>
        </p:nvSpPr>
        <p:spPr>
          <a:xfrm>
            <a:off x="1537025" y="1161725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기대효과 및 활용방안</a:t>
            </a:r>
            <a:endParaRPr lang="en-US" sz="4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412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9838677" y="12337486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453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고현경 김희주 김혜인 이선홍 이수민</a:t>
            </a:r>
            <a:endParaRPr lang="en-US" sz="2400" dirty="0">
              <a:solidFill>
                <a:srgbClr val="4453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Montserrat Light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C095699-AFE3-5747-96C4-F9C41FE345B2}"/>
              </a:ext>
            </a:extLst>
          </p:cNvPr>
          <p:cNvSpPr/>
          <p:nvPr/>
        </p:nvSpPr>
        <p:spPr>
          <a:xfrm>
            <a:off x="18357580" y="-568196"/>
            <a:ext cx="14681739" cy="14681739"/>
          </a:xfrm>
          <a:prstGeom prst="ellipse">
            <a:avLst/>
          </a:prstGeom>
          <a:noFill/>
          <a:ln w="3810000">
            <a:solidFill>
              <a:srgbClr val="D9D9D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25BB1C-14B3-1E4D-8C57-90CB95B0A01A}"/>
              </a:ext>
            </a:extLst>
          </p:cNvPr>
          <p:cNvSpPr txBox="1"/>
          <p:nvPr/>
        </p:nvSpPr>
        <p:spPr>
          <a:xfrm>
            <a:off x="8882407" y="6142419"/>
            <a:ext cx="6612836" cy="143116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87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THANK YOU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D4CD8AF-7462-4942-9062-C79BC68D2A27}"/>
              </a:ext>
            </a:extLst>
          </p:cNvPr>
          <p:cNvSpPr/>
          <p:nvPr/>
        </p:nvSpPr>
        <p:spPr>
          <a:xfrm>
            <a:off x="2032503" y="3137066"/>
            <a:ext cx="5701553" cy="5701553"/>
          </a:xfrm>
          <a:prstGeom prst="ellipse">
            <a:avLst/>
          </a:prstGeom>
          <a:solidFill>
            <a:srgbClr val="44536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445369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B2261F4-59D5-F842-A0A3-5A47BA3F6179}"/>
              </a:ext>
            </a:extLst>
          </p:cNvPr>
          <p:cNvSpPr/>
          <p:nvPr/>
        </p:nvSpPr>
        <p:spPr>
          <a:xfrm>
            <a:off x="-816388" y="9948374"/>
            <a:ext cx="5701553" cy="5701553"/>
          </a:xfrm>
          <a:prstGeom prst="ellipse">
            <a:avLst/>
          </a:prstGeom>
          <a:solidFill>
            <a:srgbClr val="44536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4453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0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1007F5D-703E-2D42-A73E-38CF21D47E7B}"/>
              </a:ext>
            </a:extLst>
          </p:cNvPr>
          <p:cNvSpPr/>
          <p:nvPr/>
        </p:nvSpPr>
        <p:spPr>
          <a:xfrm>
            <a:off x="1594166" y="4285733"/>
            <a:ext cx="12382421" cy="741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4682C1-B955-1943-9EF9-5545DAA12C31}"/>
              </a:ext>
            </a:extLst>
          </p:cNvPr>
          <p:cNvSpPr/>
          <p:nvPr/>
        </p:nvSpPr>
        <p:spPr>
          <a:xfrm>
            <a:off x="15807747" y="7937363"/>
            <a:ext cx="1177140" cy="1177140"/>
          </a:xfrm>
          <a:prstGeom prst="ellipse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A461720-12CF-0A44-AB34-C373C5DBECB6}"/>
              </a:ext>
            </a:extLst>
          </p:cNvPr>
          <p:cNvSpPr/>
          <p:nvPr/>
        </p:nvSpPr>
        <p:spPr>
          <a:xfrm>
            <a:off x="15807747" y="4888278"/>
            <a:ext cx="1177140" cy="1177140"/>
          </a:xfrm>
          <a:prstGeom prst="ellipse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1AFCEFF-B3FA-694A-BE4B-5B12B979E5E7}"/>
              </a:ext>
            </a:extLst>
          </p:cNvPr>
          <p:cNvSpPr txBox="1">
            <a:spLocks/>
          </p:cNvSpPr>
          <p:nvPr/>
        </p:nvSpPr>
        <p:spPr>
          <a:xfrm>
            <a:off x="17223185" y="5410986"/>
            <a:ext cx="5560299" cy="128401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ko-KR" altLang="en-US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한 취업학원에서는 </a:t>
            </a:r>
            <a:r>
              <a:rPr lang="en-US" altLang="ko-KR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3</a:t>
            </a:r>
            <a:r>
              <a:rPr lang="ko-KR" altLang="en-US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개월 </a:t>
            </a:r>
            <a:r>
              <a:rPr lang="en-US" altLang="ko-KR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268</a:t>
            </a:r>
            <a:r>
              <a:rPr lang="ko-KR" altLang="en-US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만원의 비용을 제시했다</a:t>
            </a:r>
            <a:r>
              <a:rPr lang="en-US" altLang="ko-KR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.</a:t>
            </a:r>
            <a:endParaRPr lang="en-US" sz="28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Montserrat Light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314751-DFBB-5040-9EB1-F79236EB90E4}"/>
              </a:ext>
            </a:extLst>
          </p:cNvPr>
          <p:cNvSpPr/>
          <p:nvPr/>
        </p:nvSpPr>
        <p:spPr>
          <a:xfrm>
            <a:off x="17319437" y="4764655"/>
            <a:ext cx="4586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취업도 </a:t>
            </a:r>
            <a:r>
              <a:rPr lang="en-US" altLang="ko-KR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‘</a:t>
            </a:r>
            <a:r>
              <a:rPr lang="ko-KR" altLang="en-US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고액</a:t>
            </a:r>
            <a:r>
              <a:rPr lang="en-US" altLang="ko-KR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’</a:t>
            </a:r>
            <a:r>
              <a:rPr lang="ko-KR" altLang="en-US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코디</a:t>
            </a:r>
            <a:endParaRPr lang="en-US" b="1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F9AFE3F-0C7D-7C40-AC4A-F6795C096C29}"/>
              </a:ext>
            </a:extLst>
          </p:cNvPr>
          <p:cNvSpPr txBox="1">
            <a:spLocks/>
          </p:cNvSpPr>
          <p:nvPr/>
        </p:nvSpPr>
        <p:spPr>
          <a:xfrm>
            <a:off x="17223185" y="8468172"/>
            <a:ext cx="5560299" cy="128401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ko-KR" altLang="en-US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전문적인 분석이 아닌 단순히 </a:t>
            </a:r>
            <a:r>
              <a:rPr lang="en-US" altLang="ko-KR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‘</a:t>
            </a:r>
            <a:r>
              <a:rPr lang="ko-KR" altLang="en-US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믿어라</a:t>
            </a:r>
            <a:r>
              <a:rPr lang="en-US" altLang="ko-KR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’</a:t>
            </a:r>
            <a:r>
              <a:rPr lang="ko-KR" altLang="en-US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라는 방식의 분석이다</a:t>
            </a:r>
            <a:r>
              <a:rPr lang="en-US" altLang="ko-KR" sz="28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 Light" charset="0"/>
              </a:rPr>
              <a:t>.</a:t>
            </a:r>
            <a:endParaRPr lang="en-US" sz="28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Montserrat Light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7628BF-AF3B-3542-9C5E-E241067D1456}"/>
              </a:ext>
            </a:extLst>
          </p:cNvPr>
          <p:cNvSpPr/>
          <p:nvPr/>
        </p:nvSpPr>
        <p:spPr>
          <a:xfrm>
            <a:off x="17319437" y="7821841"/>
            <a:ext cx="36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단순히 </a:t>
            </a:r>
            <a:r>
              <a:rPr lang="en-US" altLang="ko-KR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’</a:t>
            </a:r>
            <a:r>
              <a:rPr lang="ko-KR" altLang="en-US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믿어라</a:t>
            </a:r>
            <a:r>
              <a:rPr lang="en-US" altLang="ko-KR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’</a:t>
            </a:r>
            <a:endParaRPr lang="en-US" b="1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47" name="Shape 2546">
            <a:extLst>
              <a:ext uri="{FF2B5EF4-FFF2-40B4-BE49-F238E27FC236}">
                <a16:creationId xmlns:a16="http://schemas.microsoft.com/office/drawing/2014/main" id="{302A1088-2015-0F4B-A916-F4FF456D7B3A}"/>
              </a:ext>
            </a:extLst>
          </p:cNvPr>
          <p:cNvSpPr/>
          <p:nvPr/>
        </p:nvSpPr>
        <p:spPr>
          <a:xfrm>
            <a:off x="16088694" y="5216427"/>
            <a:ext cx="601518" cy="492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Shape 2559">
            <a:extLst>
              <a:ext uri="{FF2B5EF4-FFF2-40B4-BE49-F238E27FC236}">
                <a16:creationId xmlns:a16="http://schemas.microsoft.com/office/drawing/2014/main" id="{22DA492E-328E-C146-A762-45AF506B74CA}"/>
              </a:ext>
            </a:extLst>
          </p:cNvPr>
          <p:cNvSpPr/>
          <p:nvPr/>
        </p:nvSpPr>
        <p:spPr>
          <a:xfrm>
            <a:off x="16075062" y="8268245"/>
            <a:ext cx="656048" cy="53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DA017B-EC9E-1A43-975D-275056A2B7E1}"/>
              </a:ext>
            </a:extLst>
          </p:cNvPr>
          <p:cNvSpPr txBox="1"/>
          <p:nvPr/>
        </p:nvSpPr>
        <p:spPr>
          <a:xfrm>
            <a:off x="10543280" y="1652930"/>
            <a:ext cx="3291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참고 영상</a:t>
            </a:r>
            <a:endParaRPr lang="en-US" sz="6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24216A-F4C6-7240-B9CA-644F0F564524}"/>
              </a:ext>
            </a:extLst>
          </p:cNvPr>
          <p:cNvSpPr txBox="1"/>
          <p:nvPr/>
        </p:nvSpPr>
        <p:spPr>
          <a:xfrm>
            <a:off x="10810090" y="1072708"/>
            <a:ext cx="2757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길</a:t>
            </a:r>
            <a:r>
              <a:rPr lang="en-US" altLang="ko-KR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JOB</a:t>
            </a:r>
            <a:r>
              <a:rPr lang="ko-KR" altLang="en-US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이 프로젝트</a:t>
            </a:r>
            <a:endParaRPr lang="en-US" sz="22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11134641" y="2975357"/>
            <a:ext cx="2108993" cy="83055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온라인 미디어 2" descr="뉴스비디오">
            <a:hlinkClick r:id="" action="ppaction://media"/>
            <a:extLst>
              <a:ext uri="{FF2B5EF4-FFF2-40B4-BE49-F238E27FC236}">
                <a16:creationId xmlns:a16="http://schemas.microsoft.com/office/drawing/2014/main" id="{234D87EC-0760-9F46-BAF5-1CBC1DF2C4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6153" y="4764655"/>
            <a:ext cx="11461666" cy="64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0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8345172" y="3624943"/>
            <a:ext cx="7687308" cy="1009105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624943"/>
            <a:ext cx="8125884" cy="10091057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6251766" y="3624943"/>
            <a:ext cx="8125884" cy="10091057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hape 2553"/>
          <p:cNvSpPr>
            <a:spLocks noChangeAspect="1"/>
          </p:cNvSpPr>
          <p:nvPr/>
        </p:nvSpPr>
        <p:spPr>
          <a:xfrm>
            <a:off x="11319933" y="4939717"/>
            <a:ext cx="1737784" cy="1579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37110" y="9257751"/>
            <a:ext cx="4051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자기소개서 작성 관련 취업컨설팅 교육 비용</a:t>
            </a:r>
            <a:endParaRPr lang="en-US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250301" y="10812818"/>
            <a:ext cx="5625282" cy="1101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8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자기소개서 첨삭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,</a:t>
            </a: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 컨설팅에 들어가는</a:t>
            </a:r>
            <a:endParaRPr lang="en-US" altLang="ko-KR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 Light" charset="0"/>
            </a:endParaRPr>
          </a:p>
          <a:p>
            <a:pPr algn="ctr">
              <a:lnSpc>
                <a:spcPts val="408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비용이 과도하게 높은 추세</a:t>
            </a:r>
            <a:endParaRPr lang="en-US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 Light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4781B-B414-B24D-A001-8430396FB131}"/>
              </a:ext>
            </a:extLst>
          </p:cNvPr>
          <p:cNvSpPr txBox="1"/>
          <p:nvPr/>
        </p:nvSpPr>
        <p:spPr>
          <a:xfrm>
            <a:off x="1598967" y="7020145"/>
            <a:ext cx="492795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Black" charset="0"/>
              </a:rPr>
              <a:t>200</a:t>
            </a:r>
            <a:r>
              <a:rPr lang="ko-KR" altLang="en-US" sz="10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Black" charset="0"/>
              </a:rPr>
              <a:t>만원</a:t>
            </a:r>
            <a:endParaRPr lang="en-US" sz="10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Lato Black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11134641" y="2975357"/>
            <a:ext cx="2108993" cy="83055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4644C-8E0D-A541-B0DD-FAD1CA83253A}"/>
              </a:ext>
            </a:extLst>
          </p:cNvPr>
          <p:cNvSpPr txBox="1"/>
          <p:nvPr/>
        </p:nvSpPr>
        <p:spPr>
          <a:xfrm>
            <a:off x="10079764" y="7014284"/>
            <a:ext cx="40527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Black" charset="0"/>
              </a:rPr>
              <a:t>85.3%</a:t>
            </a:r>
            <a:endParaRPr lang="en-US" sz="10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Lato Black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0421E8-E94F-7B4F-B292-85E821DBFF85}"/>
              </a:ext>
            </a:extLst>
          </p:cNvPr>
          <p:cNvSpPr txBox="1"/>
          <p:nvPr/>
        </p:nvSpPr>
        <p:spPr>
          <a:xfrm>
            <a:off x="18453459" y="7014284"/>
            <a:ext cx="37224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Black" charset="0"/>
              </a:rPr>
              <a:t>242</a:t>
            </a:r>
            <a:r>
              <a:rPr lang="ko-KR" altLang="en-US" sz="10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 Black" charset="0"/>
              </a:rPr>
              <a:t>분</a:t>
            </a:r>
            <a:endParaRPr lang="en-US" sz="10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Lato Black" charset="0"/>
            </a:endParaRPr>
          </a:p>
        </p:txBody>
      </p:sp>
      <p:pic>
        <p:nvPicPr>
          <p:cNvPr id="14" name="그림 13" descr="개체이(가) 표시된 사진&#10;&#10;자동 생성된 설명">
            <a:extLst>
              <a:ext uri="{FF2B5EF4-FFF2-40B4-BE49-F238E27FC236}">
                <a16:creationId xmlns:a16="http://schemas.microsoft.com/office/drawing/2014/main" id="{BDD87AF8-ECFD-BD46-BA0B-45FAE53615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315" y="4652736"/>
            <a:ext cx="1866783" cy="1866783"/>
          </a:xfrm>
          <a:prstGeom prst="rect">
            <a:avLst/>
          </a:prstGeom>
        </p:spPr>
      </p:pic>
      <p:pic>
        <p:nvPicPr>
          <p:cNvPr id="19" name="그림 18" descr="도박장, 개체, 방이(가) 표시된 사진&#10;&#10;자동 생성된 설명">
            <a:extLst>
              <a:ext uri="{FF2B5EF4-FFF2-40B4-BE49-F238E27FC236}">
                <a16:creationId xmlns:a16="http://schemas.microsoft.com/office/drawing/2014/main" id="{B97490B0-681B-F049-9F8F-002AF61024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49" y="4937335"/>
            <a:ext cx="1737785" cy="173778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12EE7F-E44D-EF47-B293-9F6D679AE8FC}"/>
              </a:ext>
            </a:extLst>
          </p:cNvPr>
          <p:cNvSpPr txBox="1"/>
          <p:nvPr/>
        </p:nvSpPr>
        <p:spPr>
          <a:xfrm>
            <a:off x="10070701" y="9257751"/>
            <a:ext cx="4051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취준생 </a:t>
            </a:r>
            <a:r>
              <a:rPr lang="en-US" altLang="ko-KR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85.3%</a:t>
            </a:r>
          </a:p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‘</a:t>
            </a: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자소서 작성 어렵다</a:t>
            </a:r>
            <a:r>
              <a:rPr lang="en-US" altLang="ko-KR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’</a:t>
            </a:r>
            <a:endParaRPr lang="en-US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41" name="Rectangle 50">
            <a:extLst>
              <a:ext uri="{FF2B5EF4-FFF2-40B4-BE49-F238E27FC236}">
                <a16:creationId xmlns:a16="http://schemas.microsoft.com/office/drawing/2014/main" id="{82EB29F3-FFD9-AD46-955A-C71F4BB19E60}"/>
              </a:ext>
            </a:extLst>
          </p:cNvPr>
          <p:cNvSpPr/>
          <p:nvPr/>
        </p:nvSpPr>
        <p:spPr>
          <a:xfrm>
            <a:off x="9376184" y="10812818"/>
            <a:ext cx="5625282" cy="1615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8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자기소개서 작성 경험이 있는 경력직 직장인 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85.3%</a:t>
            </a: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가 자기소개서 작성에 어려움을 겪었다고 대답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.</a:t>
            </a:r>
            <a:endParaRPr lang="en-US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 Light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BC27A8-CC67-D64E-AFA1-B8C33F057980}"/>
              </a:ext>
            </a:extLst>
          </p:cNvPr>
          <p:cNvSpPr txBox="1"/>
          <p:nvPr/>
        </p:nvSpPr>
        <p:spPr>
          <a:xfrm>
            <a:off x="18288876" y="9257751"/>
            <a:ext cx="4051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취준생 평균 자기소개서 작성 소요시간 </a:t>
            </a:r>
            <a:endParaRPr lang="en-US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</p:txBody>
      </p:sp>
      <p:sp>
        <p:nvSpPr>
          <p:cNvPr id="45" name="Rectangle 50">
            <a:extLst>
              <a:ext uri="{FF2B5EF4-FFF2-40B4-BE49-F238E27FC236}">
                <a16:creationId xmlns:a16="http://schemas.microsoft.com/office/drawing/2014/main" id="{FA63156E-EE39-7542-A68F-116C986788AE}"/>
              </a:ext>
            </a:extLst>
          </p:cNvPr>
          <p:cNvSpPr/>
          <p:nvPr/>
        </p:nvSpPr>
        <p:spPr>
          <a:xfrm>
            <a:off x="17502067" y="10812818"/>
            <a:ext cx="5625282" cy="1615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8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많은 취준생들이 자기소개서를 한번 작성하는데 상당한 시간을 들이는 것으로 나타났다</a:t>
            </a:r>
            <a:r>
              <a:rPr lang="en-US" altLang="ko-KR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.</a:t>
            </a: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 </a:t>
            </a:r>
            <a:endParaRPr lang="en-US" sz="2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 Light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7905543" y="1652930"/>
            <a:ext cx="85667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자기소개서 작성의 어려움</a:t>
            </a:r>
            <a:endParaRPr lang="en-US" sz="6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C1A2F5-1B76-4F15-B33C-CD1FCC227510}"/>
              </a:ext>
            </a:extLst>
          </p:cNvPr>
          <p:cNvSpPr txBox="1"/>
          <p:nvPr/>
        </p:nvSpPr>
        <p:spPr>
          <a:xfrm>
            <a:off x="10810090" y="1072708"/>
            <a:ext cx="2757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길</a:t>
            </a:r>
            <a:r>
              <a:rPr lang="en-US" altLang="ko-KR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JOB</a:t>
            </a:r>
            <a:r>
              <a:rPr lang="ko-KR" altLang="en-US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이 프로젝트</a:t>
            </a:r>
            <a:endParaRPr lang="en-US" sz="22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27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11134641" y="2975357"/>
            <a:ext cx="2108993" cy="83055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7436670" y="1652930"/>
            <a:ext cx="95045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현재 취업컨설팅 시장의 한계</a:t>
            </a:r>
            <a:endParaRPr lang="en-US" sz="6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grpSp>
        <p:nvGrpSpPr>
          <p:cNvPr id="6" name="그룹">
            <a:extLst>
              <a:ext uri="{FF2B5EF4-FFF2-40B4-BE49-F238E27FC236}">
                <a16:creationId xmlns:a16="http://schemas.microsoft.com/office/drawing/2014/main" id="{C5E46490-9467-9B44-86CF-A49861AD4BD0}"/>
              </a:ext>
            </a:extLst>
          </p:cNvPr>
          <p:cNvGrpSpPr/>
          <p:nvPr/>
        </p:nvGrpSpPr>
        <p:grpSpPr>
          <a:xfrm>
            <a:off x="8315400" y="4369489"/>
            <a:ext cx="7746849" cy="7283678"/>
            <a:chOff x="0" y="0"/>
            <a:chExt cx="7746847" cy="7283677"/>
          </a:xfrm>
        </p:grpSpPr>
        <p:sp>
          <p:nvSpPr>
            <p:cNvPr id="7" name="도형">
              <a:extLst>
                <a:ext uri="{FF2B5EF4-FFF2-40B4-BE49-F238E27FC236}">
                  <a16:creationId xmlns:a16="http://schemas.microsoft.com/office/drawing/2014/main" id="{7F472B96-9027-3F4B-B2E6-1C5403EAE16C}"/>
                </a:ext>
              </a:extLst>
            </p:cNvPr>
            <p:cNvSpPr/>
            <p:nvPr/>
          </p:nvSpPr>
          <p:spPr>
            <a:xfrm>
              <a:off x="1686204" y="-1"/>
              <a:ext cx="4368356" cy="402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9" h="20857" extrusionOk="0">
                  <a:moveTo>
                    <a:pt x="15701" y="20857"/>
                  </a:moveTo>
                  <a:lnTo>
                    <a:pt x="13264" y="16421"/>
                  </a:lnTo>
                  <a:cubicBezTo>
                    <a:pt x="15281" y="15008"/>
                    <a:pt x="16248" y="12324"/>
                    <a:pt x="15663" y="9766"/>
                  </a:cubicBezTo>
                  <a:cubicBezTo>
                    <a:pt x="15050" y="7082"/>
                    <a:pt x="12888" y="5183"/>
                    <a:pt x="10382" y="5114"/>
                  </a:cubicBezTo>
                  <a:cubicBezTo>
                    <a:pt x="8092" y="5051"/>
                    <a:pt x="6002" y="6546"/>
                    <a:pt x="5120" y="8880"/>
                  </a:cubicBezTo>
                  <a:cubicBezTo>
                    <a:pt x="4101" y="11577"/>
                    <a:pt x="4915" y="14694"/>
                    <a:pt x="7079" y="16375"/>
                  </a:cubicBezTo>
                  <a:cubicBezTo>
                    <a:pt x="6023" y="15772"/>
                    <a:pt x="4882" y="15372"/>
                    <a:pt x="3704" y="15191"/>
                  </a:cubicBezTo>
                  <a:cubicBezTo>
                    <a:pt x="2675" y="15034"/>
                    <a:pt x="1632" y="15046"/>
                    <a:pt x="606" y="15227"/>
                  </a:cubicBezTo>
                  <a:cubicBezTo>
                    <a:pt x="-1104" y="9950"/>
                    <a:pt x="907" y="4083"/>
                    <a:pt x="5352" y="1380"/>
                  </a:cubicBezTo>
                  <a:cubicBezTo>
                    <a:pt x="8845" y="-743"/>
                    <a:pt x="13137" y="-386"/>
                    <a:pt x="16343" y="2237"/>
                  </a:cubicBezTo>
                  <a:cubicBezTo>
                    <a:pt x="18916" y="4342"/>
                    <a:pt x="20444" y="7660"/>
                    <a:pt x="20469" y="11196"/>
                  </a:cubicBezTo>
                  <a:cubicBezTo>
                    <a:pt x="20496" y="15110"/>
                    <a:pt x="18694" y="18762"/>
                    <a:pt x="15701" y="20857"/>
                  </a:cubicBezTo>
                  <a:close/>
                </a:path>
              </a:pathLst>
            </a:custGeom>
            <a:solidFill>
              <a:srgbClr val="9D9D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도형">
              <a:extLst>
                <a:ext uri="{FF2B5EF4-FFF2-40B4-BE49-F238E27FC236}">
                  <a16:creationId xmlns:a16="http://schemas.microsoft.com/office/drawing/2014/main" id="{20E49E75-B42C-6040-8870-6E6EA42EC429}"/>
                </a:ext>
              </a:extLst>
            </p:cNvPr>
            <p:cNvSpPr/>
            <p:nvPr/>
          </p:nvSpPr>
          <p:spPr>
            <a:xfrm>
              <a:off x="0" y="2906645"/>
              <a:ext cx="3861753" cy="4371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606" extrusionOk="0">
                  <a:moveTo>
                    <a:pt x="16943" y="1239"/>
                  </a:moveTo>
                  <a:lnTo>
                    <a:pt x="14294" y="5295"/>
                  </a:lnTo>
                  <a:cubicBezTo>
                    <a:pt x="11977" y="4185"/>
                    <a:pt x="9123" y="4525"/>
                    <a:pt x="7213" y="6136"/>
                  </a:cubicBezTo>
                  <a:cubicBezTo>
                    <a:pt x="4572" y="8366"/>
                    <a:pt x="4550" y="12109"/>
                    <a:pt x="7161" y="14369"/>
                  </a:cubicBezTo>
                  <a:cubicBezTo>
                    <a:pt x="8932" y="15902"/>
                    <a:pt x="11557" y="16329"/>
                    <a:pt x="13852" y="15510"/>
                  </a:cubicBezTo>
                  <a:cubicBezTo>
                    <a:pt x="16168" y="14682"/>
                    <a:pt x="17739" y="12737"/>
                    <a:pt x="17884" y="10516"/>
                  </a:cubicBezTo>
                  <a:cubicBezTo>
                    <a:pt x="17914" y="11676"/>
                    <a:pt x="18156" y="12824"/>
                    <a:pt x="18602" y="13915"/>
                  </a:cubicBezTo>
                  <a:cubicBezTo>
                    <a:pt x="19032" y="14966"/>
                    <a:pt x="19645" y="15950"/>
                    <a:pt x="20420" y="16830"/>
                  </a:cubicBezTo>
                  <a:cubicBezTo>
                    <a:pt x="18080" y="19382"/>
                    <a:pt x="14510" y="20780"/>
                    <a:pt x="10819" y="20588"/>
                  </a:cubicBezTo>
                  <a:cubicBezTo>
                    <a:pt x="6944" y="20387"/>
                    <a:pt x="3437" y="18466"/>
                    <a:pt x="1523" y="15457"/>
                  </a:cubicBezTo>
                  <a:cubicBezTo>
                    <a:pt x="-1180" y="11209"/>
                    <a:pt x="-214" y="5855"/>
                    <a:pt x="3864" y="2598"/>
                  </a:cubicBezTo>
                  <a:cubicBezTo>
                    <a:pt x="7462" y="-276"/>
                    <a:pt x="12700" y="-820"/>
                    <a:pt x="16943" y="1239"/>
                  </a:cubicBezTo>
                  <a:close/>
                </a:path>
              </a:pathLst>
            </a:custGeom>
            <a:solidFill>
              <a:srgbClr val="605E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도형">
              <a:extLst>
                <a:ext uri="{FF2B5EF4-FFF2-40B4-BE49-F238E27FC236}">
                  <a16:creationId xmlns:a16="http://schemas.microsoft.com/office/drawing/2014/main" id="{2D43572C-D64E-8246-9C66-9A9750779F23}"/>
                </a:ext>
              </a:extLst>
            </p:cNvPr>
            <p:cNvSpPr/>
            <p:nvPr/>
          </p:nvSpPr>
          <p:spPr>
            <a:xfrm>
              <a:off x="3385037" y="2952413"/>
              <a:ext cx="4361811" cy="433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0695" extrusionOk="0">
                  <a:moveTo>
                    <a:pt x="0" y="10437"/>
                  </a:moveTo>
                  <a:lnTo>
                    <a:pt x="4744" y="10437"/>
                  </a:lnTo>
                  <a:cubicBezTo>
                    <a:pt x="4805" y="13040"/>
                    <a:pt x="6663" y="15263"/>
                    <a:pt x="9237" y="15810"/>
                  </a:cubicBezTo>
                  <a:cubicBezTo>
                    <a:pt x="11989" y="16395"/>
                    <a:pt x="14761" y="14923"/>
                    <a:pt x="15821" y="12339"/>
                  </a:cubicBezTo>
                  <a:cubicBezTo>
                    <a:pt x="16649" y="10318"/>
                    <a:pt x="16226" y="8005"/>
                    <a:pt x="14730" y="6404"/>
                  </a:cubicBezTo>
                  <a:cubicBezTo>
                    <a:pt x="13001" y="4553"/>
                    <a:pt x="10248" y="4044"/>
                    <a:pt x="7960" y="5152"/>
                  </a:cubicBezTo>
                  <a:cubicBezTo>
                    <a:pt x="8938" y="4544"/>
                    <a:pt x="9808" y="3780"/>
                    <a:pt x="10536" y="2893"/>
                  </a:cubicBezTo>
                  <a:cubicBezTo>
                    <a:pt x="11248" y="2024"/>
                    <a:pt x="11814" y="1047"/>
                    <a:pt x="12213" y="0"/>
                  </a:cubicBezTo>
                  <a:cubicBezTo>
                    <a:pt x="15764" y="549"/>
                    <a:pt x="18782" y="2860"/>
                    <a:pt x="20210" y="6123"/>
                  </a:cubicBezTo>
                  <a:cubicBezTo>
                    <a:pt x="21600" y="9300"/>
                    <a:pt x="21291" y="12954"/>
                    <a:pt x="19389" y="15861"/>
                  </a:cubicBezTo>
                  <a:cubicBezTo>
                    <a:pt x="16819" y="19789"/>
                    <a:pt x="11950" y="21600"/>
                    <a:pt x="7427" y="20253"/>
                  </a:cubicBezTo>
                  <a:cubicBezTo>
                    <a:pt x="3041" y="18948"/>
                    <a:pt x="29" y="14967"/>
                    <a:pt x="0" y="10437"/>
                  </a:cubicBezTo>
                  <a:close/>
                </a:path>
              </a:pathLst>
            </a:custGeom>
            <a:solidFill>
              <a:srgbClr val="44526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01">
            <a:extLst>
              <a:ext uri="{FF2B5EF4-FFF2-40B4-BE49-F238E27FC236}">
                <a16:creationId xmlns:a16="http://schemas.microsoft.com/office/drawing/2014/main" id="{E2FFE80A-2FD4-7644-8EA8-6E44F72344D3}"/>
              </a:ext>
            </a:extLst>
          </p:cNvPr>
          <p:cNvSpPr txBox="1"/>
          <p:nvPr/>
        </p:nvSpPr>
        <p:spPr>
          <a:xfrm>
            <a:off x="11947176" y="6253427"/>
            <a:ext cx="483209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100" b="1" cap="all" spc="209" baseline="0">
                <a:solidFill>
                  <a:srgbClr val="1A2224"/>
                </a:solidFill>
              </a:defRPr>
            </a:lvl1pPr>
          </a:lstStyle>
          <a:p>
            <a:r>
              <a:rPr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11" name="02">
            <a:extLst>
              <a:ext uri="{FF2B5EF4-FFF2-40B4-BE49-F238E27FC236}">
                <a16:creationId xmlns:a16="http://schemas.microsoft.com/office/drawing/2014/main" id="{127FD361-DD7B-4040-8279-8020D48E95CE}"/>
              </a:ext>
            </a:extLst>
          </p:cNvPr>
          <p:cNvSpPr txBox="1"/>
          <p:nvPr/>
        </p:nvSpPr>
        <p:spPr>
          <a:xfrm>
            <a:off x="10236652" y="9223929"/>
            <a:ext cx="483209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100" b="1" cap="all" spc="209" baseline="0">
                <a:solidFill>
                  <a:srgbClr val="1A2224"/>
                </a:solidFill>
              </a:defRPr>
            </a:lvl1pPr>
          </a:lstStyle>
          <a:p>
            <a:r>
              <a:rPr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</p:txBody>
      </p:sp>
      <p:sp>
        <p:nvSpPr>
          <p:cNvPr id="12" name="03">
            <a:extLst>
              <a:ext uri="{FF2B5EF4-FFF2-40B4-BE49-F238E27FC236}">
                <a16:creationId xmlns:a16="http://schemas.microsoft.com/office/drawing/2014/main" id="{82BBB5E2-D919-1847-B5FE-8ABF76D9B0B3}"/>
              </a:ext>
            </a:extLst>
          </p:cNvPr>
          <p:cNvSpPr txBox="1"/>
          <p:nvPr/>
        </p:nvSpPr>
        <p:spPr>
          <a:xfrm>
            <a:off x="13625483" y="9223929"/>
            <a:ext cx="483209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100" b="1" cap="all" spc="209" baseline="0">
                <a:solidFill>
                  <a:srgbClr val="1A2224"/>
                </a:solidFill>
              </a:defRPr>
            </a:lvl1pPr>
          </a:lstStyle>
          <a:p>
            <a:r>
              <a:rPr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sp>
        <p:nvSpPr>
          <p:cNvPr id="13" name="원">
            <a:extLst>
              <a:ext uri="{FF2B5EF4-FFF2-40B4-BE49-F238E27FC236}">
                <a16:creationId xmlns:a16="http://schemas.microsoft.com/office/drawing/2014/main" id="{2BD176CF-385C-8D43-9A54-62EBF63701F6}"/>
              </a:ext>
            </a:extLst>
          </p:cNvPr>
          <p:cNvSpPr/>
          <p:nvPr/>
        </p:nvSpPr>
        <p:spPr>
          <a:xfrm>
            <a:off x="11553780" y="7829357"/>
            <a:ext cx="1270001" cy="1270001"/>
          </a:xfrm>
          <a:prstGeom prst="ellipse">
            <a:avLst/>
          </a:prstGeom>
          <a:ln w="50800">
            <a:solidFill>
              <a:srgbClr val="44526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선">
            <a:extLst>
              <a:ext uri="{FF2B5EF4-FFF2-40B4-BE49-F238E27FC236}">
                <a16:creationId xmlns:a16="http://schemas.microsoft.com/office/drawing/2014/main" id="{4110B53D-A101-F14D-8B72-E7B47251ABF8}"/>
              </a:ext>
            </a:extLst>
          </p:cNvPr>
          <p:cNvSpPr/>
          <p:nvPr/>
        </p:nvSpPr>
        <p:spPr>
          <a:xfrm>
            <a:off x="5620806" y="6052250"/>
            <a:ext cx="4124177" cy="1"/>
          </a:xfrm>
          <a:prstGeom prst="line">
            <a:avLst/>
          </a:prstGeom>
          <a:ln w="50800">
            <a:solidFill>
              <a:srgbClr val="9D9D9D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선">
            <a:extLst>
              <a:ext uri="{FF2B5EF4-FFF2-40B4-BE49-F238E27FC236}">
                <a16:creationId xmlns:a16="http://schemas.microsoft.com/office/drawing/2014/main" id="{AE036B09-DEA2-2048-8340-D5CBFEEC84F0}"/>
              </a:ext>
            </a:extLst>
          </p:cNvPr>
          <p:cNvSpPr/>
          <p:nvPr/>
        </p:nvSpPr>
        <p:spPr>
          <a:xfrm>
            <a:off x="4426684" y="9795419"/>
            <a:ext cx="3689639" cy="1"/>
          </a:xfrm>
          <a:prstGeom prst="line">
            <a:avLst/>
          </a:prstGeom>
          <a:ln w="50800">
            <a:solidFill>
              <a:srgbClr val="605E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선">
            <a:extLst>
              <a:ext uri="{FF2B5EF4-FFF2-40B4-BE49-F238E27FC236}">
                <a16:creationId xmlns:a16="http://schemas.microsoft.com/office/drawing/2014/main" id="{9587222C-26CD-8943-96A1-6C3C4430F1E8}"/>
              </a:ext>
            </a:extLst>
          </p:cNvPr>
          <p:cNvSpPr/>
          <p:nvPr/>
        </p:nvSpPr>
        <p:spPr>
          <a:xfrm>
            <a:off x="16547738" y="9795419"/>
            <a:ext cx="3750605" cy="1"/>
          </a:xfrm>
          <a:prstGeom prst="line">
            <a:avLst/>
          </a:prstGeom>
          <a:ln w="50800">
            <a:solidFill>
              <a:srgbClr val="44526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저렴한…">
            <a:extLst>
              <a:ext uri="{FF2B5EF4-FFF2-40B4-BE49-F238E27FC236}">
                <a16:creationId xmlns:a16="http://schemas.microsoft.com/office/drawing/2014/main" id="{CD1530DE-A7D1-4245-BB63-D6C902056133}"/>
              </a:ext>
            </a:extLst>
          </p:cNvPr>
          <p:cNvSpPr txBox="1"/>
          <p:nvPr/>
        </p:nvSpPr>
        <p:spPr>
          <a:xfrm>
            <a:off x="5514069" y="5128241"/>
            <a:ext cx="2234586" cy="112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lang="ko-KR" altLang="en-US" sz="5000" b="1" dirty="0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고액의</a:t>
            </a:r>
            <a:endParaRPr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컨설팅</a:t>
            </a:r>
            <a:r>
              <a:rPr sz="5000" b="1" dirty="0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</a:t>
            </a:r>
            <a:endParaRPr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객관적…">
            <a:extLst>
              <a:ext uri="{FF2B5EF4-FFF2-40B4-BE49-F238E27FC236}">
                <a16:creationId xmlns:a16="http://schemas.microsoft.com/office/drawing/2014/main" id="{19BAC501-9945-7547-99C5-658251A41789}"/>
              </a:ext>
            </a:extLst>
          </p:cNvPr>
          <p:cNvSpPr txBox="1"/>
          <p:nvPr/>
        </p:nvSpPr>
        <p:spPr>
          <a:xfrm>
            <a:off x="4426684" y="8872550"/>
            <a:ext cx="2234586" cy="112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lang="ko-KR" altLang="en-US"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</a:t>
            </a:r>
            <a:r>
              <a:rPr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관적</a:t>
            </a:r>
            <a:endParaRPr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분석의</a:t>
            </a:r>
            <a:r>
              <a:rPr sz="5000" b="1" dirty="0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타켓지향적…">
            <a:extLst>
              <a:ext uri="{FF2B5EF4-FFF2-40B4-BE49-F238E27FC236}">
                <a16:creationId xmlns:a16="http://schemas.microsoft.com/office/drawing/2014/main" id="{4AAC8A15-D535-9542-BA25-00F48A3686E2}"/>
              </a:ext>
            </a:extLst>
          </p:cNvPr>
          <p:cNvSpPr txBox="1"/>
          <p:nvPr/>
        </p:nvSpPr>
        <p:spPr>
          <a:xfrm>
            <a:off x="16856695" y="8872550"/>
            <a:ext cx="3441648" cy="112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lang="ko-KR" altLang="en-US" sz="5000" b="1" dirty="0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보장되지 않은</a:t>
            </a:r>
            <a:endParaRPr lang="en-US" altLang="ko-KR"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lang="ko-KR" altLang="en-US" sz="5000" b="1" dirty="0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컨설턴트의 전문성</a:t>
            </a:r>
            <a:endParaRPr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BD79B-0F88-4AF2-B84F-6D5905B7AB86}"/>
              </a:ext>
            </a:extLst>
          </p:cNvPr>
          <p:cNvSpPr txBox="1"/>
          <p:nvPr/>
        </p:nvSpPr>
        <p:spPr>
          <a:xfrm>
            <a:off x="10810090" y="1072708"/>
            <a:ext cx="2757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길</a:t>
            </a:r>
            <a:r>
              <a:rPr lang="en-US" altLang="ko-KR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JOB</a:t>
            </a:r>
            <a:r>
              <a:rPr lang="ko-KR" altLang="en-US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이 프로젝트</a:t>
            </a:r>
            <a:endParaRPr lang="en-US" sz="22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014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11134641" y="2975357"/>
            <a:ext cx="2108993" cy="83055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9094230" y="1652929"/>
            <a:ext cx="61831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길</a:t>
            </a:r>
            <a:r>
              <a:rPr lang="en-US" altLang="ko-KR" sz="6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JOB</a:t>
            </a:r>
            <a:r>
              <a:rPr lang="ko-KR" altLang="en-US" sz="6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이의 해결책</a:t>
            </a:r>
            <a:endParaRPr lang="en-US" sz="6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grpSp>
        <p:nvGrpSpPr>
          <p:cNvPr id="21" name="그룹">
            <a:extLst>
              <a:ext uri="{FF2B5EF4-FFF2-40B4-BE49-F238E27FC236}">
                <a16:creationId xmlns:a16="http://schemas.microsoft.com/office/drawing/2014/main" id="{90092BDA-E915-1E45-A17F-B75A2577C4DA}"/>
              </a:ext>
            </a:extLst>
          </p:cNvPr>
          <p:cNvGrpSpPr/>
          <p:nvPr/>
        </p:nvGrpSpPr>
        <p:grpSpPr>
          <a:xfrm>
            <a:off x="8315400" y="4369489"/>
            <a:ext cx="7746849" cy="7283678"/>
            <a:chOff x="0" y="0"/>
            <a:chExt cx="7746847" cy="7283677"/>
          </a:xfrm>
        </p:grpSpPr>
        <p:sp>
          <p:nvSpPr>
            <p:cNvPr id="22" name="도형">
              <a:extLst>
                <a:ext uri="{FF2B5EF4-FFF2-40B4-BE49-F238E27FC236}">
                  <a16:creationId xmlns:a16="http://schemas.microsoft.com/office/drawing/2014/main" id="{8FAF4591-D140-5443-91A2-FC8E31293E38}"/>
                </a:ext>
              </a:extLst>
            </p:cNvPr>
            <p:cNvSpPr/>
            <p:nvPr/>
          </p:nvSpPr>
          <p:spPr>
            <a:xfrm>
              <a:off x="1686204" y="-1"/>
              <a:ext cx="4368356" cy="402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9" h="20857" extrusionOk="0">
                  <a:moveTo>
                    <a:pt x="15701" y="20857"/>
                  </a:moveTo>
                  <a:lnTo>
                    <a:pt x="13264" y="16421"/>
                  </a:lnTo>
                  <a:cubicBezTo>
                    <a:pt x="15281" y="15008"/>
                    <a:pt x="16248" y="12324"/>
                    <a:pt x="15663" y="9766"/>
                  </a:cubicBezTo>
                  <a:cubicBezTo>
                    <a:pt x="15050" y="7082"/>
                    <a:pt x="12888" y="5183"/>
                    <a:pt x="10382" y="5114"/>
                  </a:cubicBezTo>
                  <a:cubicBezTo>
                    <a:pt x="8092" y="5051"/>
                    <a:pt x="6002" y="6546"/>
                    <a:pt x="5120" y="8880"/>
                  </a:cubicBezTo>
                  <a:cubicBezTo>
                    <a:pt x="4101" y="11577"/>
                    <a:pt x="4915" y="14694"/>
                    <a:pt x="7079" y="16375"/>
                  </a:cubicBezTo>
                  <a:cubicBezTo>
                    <a:pt x="6023" y="15772"/>
                    <a:pt x="4882" y="15372"/>
                    <a:pt x="3704" y="15191"/>
                  </a:cubicBezTo>
                  <a:cubicBezTo>
                    <a:pt x="2675" y="15034"/>
                    <a:pt x="1632" y="15046"/>
                    <a:pt x="606" y="15227"/>
                  </a:cubicBezTo>
                  <a:cubicBezTo>
                    <a:pt x="-1104" y="9950"/>
                    <a:pt x="907" y="4083"/>
                    <a:pt x="5352" y="1380"/>
                  </a:cubicBezTo>
                  <a:cubicBezTo>
                    <a:pt x="8845" y="-743"/>
                    <a:pt x="13137" y="-386"/>
                    <a:pt x="16343" y="2237"/>
                  </a:cubicBezTo>
                  <a:cubicBezTo>
                    <a:pt x="18916" y="4342"/>
                    <a:pt x="20444" y="7660"/>
                    <a:pt x="20469" y="11196"/>
                  </a:cubicBezTo>
                  <a:cubicBezTo>
                    <a:pt x="20496" y="15110"/>
                    <a:pt x="18694" y="18762"/>
                    <a:pt x="15701" y="20857"/>
                  </a:cubicBezTo>
                  <a:close/>
                </a:path>
              </a:pathLst>
            </a:custGeom>
            <a:solidFill>
              <a:srgbClr val="9D9D9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도형">
              <a:extLst>
                <a:ext uri="{FF2B5EF4-FFF2-40B4-BE49-F238E27FC236}">
                  <a16:creationId xmlns:a16="http://schemas.microsoft.com/office/drawing/2014/main" id="{91418F75-1FBF-9049-9206-E07DB451FE22}"/>
                </a:ext>
              </a:extLst>
            </p:cNvPr>
            <p:cNvSpPr/>
            <p:nvPr/>
          </p:nvSpPr>
          <p:spPr>
            <a:xfrm>
              <a:off x="0" y="2906645"/>
              <a:ext cx="3861753" cy="4371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606" extrusionOk="0">
                  <a:moveTo>
                    <a:pt x="16943" y="1239"/>
                  </a:moveTo>
                  <a:lnTo>
                    <a:pt x="14294" y="5295"/>
                  </a:lnTo>
                  <a:cubicBezTo>
                    <a:pt x="11977" y="4185"/>
                    <a:pt x="9123" y="4525"/>
                    <a:pt x="7213" y="6136"/>
                  </a:cubicBezTo>
                  <a:cubicBezTo>
                    <a:pt x="4572" y="8366"/>
                    <a:pt x="4550" y="12109"/>
                    <a:pt x="7161" y="14369"/>
                  </a:cubicBezTo>
                  <a:cubicBezTo>
                    <a:pt x="8932" y="15902"/>
                    <a:pt x="11557" y="16329"/>
                    <a:pt x="13852" y="15510"/>
                  </a:cubicBezTo>
                  <a:cubicBezTo>
                    <a:pt x="16168" y="14682"/>
                    <a:pt x="17739" y="12737"/>
                    <a:pt x="17884" y="10516"/>
                  </a:cubicBezTo>
                  <a:cubicBezTo>
                    <a:pt x="17914" y="11676"/>
                    <a:pt x="18156" y="12824"/>
                    <a:pt x="18602" y="13915"/>
                  </a:cubicBezTo>
                  <a:cubicBezTo>
                    <a:pt x="19032" y="14966"/>
                    <a:pt x="19645" y="15950"/>
                    <a:pt x="20420" y="16830"/>
                  </a:cubicBezTo>
                  <a:cubicBezTo>
                    <a:pt x="18080" y="19382"/>
                    <a:pt x="14510" y="20780"/>
                    <a:pt x="10819" y="20588"/>
                  </a:cubicBezTo>
                  <a:cubicBezTo>
                    <a:pt x="6944" y="20387"/>
                    <a:pt x="3437" y="18466"/>
                    <a:pt x="1523" y="15457"/>
                  </a:cubicBezTo>
                  <a:cubicBezTo>
                    <a:pt x="-1180" y="11209"/>
                    <a:pt x="-214" y="5855"/>
                    <a:pt x="3864" y="2598"/>
                  </a:cubicBezTo>
                  <a:cubicBezTo>
                    <a:pt x="7462" y="-276"/>
                    <a:pt x="12700" y="-820"/>
                    <a:pt x="16943" y="1239"/>
                  </a:cubicBezTo>
                  <a:close/>
                </a:path>
              </a:pathLst>
            </a:custGeom>
            <a:solidFill>
              <a:srgbClr val="605E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도형">
              <a:extLst>
                <a:ext uri="{FF2B5EF4-FFF2-40B4-BE49-F238E27FC236}">
                  <a16:creationId xmlns:a16="http://schemas.microsoft.com/office/drawing/2014/main" id="{23C392E3-7859-8D44-9691-3D917F7ACA01}"/>
                </a:ext>
              </a:extLst>
            </p:cNvPr>
            <p:cNvSpPr/>
            <p:nvPr/>
          </p:nvSpPr>
          <p:spPr>
            <a:xfrm>
              <a:off x="3385037" y="2952413"/>
              <a:ext cx="4361811" cy="433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0695" extrusionOk="0">
                  <a:moveTo>
                    <a:pt x="0" y="10437"/>
                  </a:moveTo>
                  <a:lnTo>
                    <a:pt x="4744" y="10437"/>
                  </a:lnTo>
                  <a:cubicBezTo>
                    <a:pt x="4805" y="13040"/>
                    <a:pt x="6663" y="15263"/>
                    <a:pt x="9237" y="15810"/>
                  </a:cubicBezTo>
                  <a:cubicBezTo>
                    <a:pt x="11989" y="16395"/>
                    <a:pt x="14761" y="14923"/>
                    <a:pt x="15821" y="12339"/>
                  </a:cubicBezTo>
                  <a:cubicBezTo>
                    <a:pt x="16649" y="10318"/>
                    <a:pt x="16226" y="8005"/>
                    <a:pt x="14730" y="6404"/>
                  </a:cubicBezTo>
                  <a:cubicBezTo>
                    <a:pt x="13001" y="4553"/>
                    <a:pt x="10248" y="4044"/>
                    <a:pt x="7960" y="5152"/>
                  </a:cubicBezTo>
                  <a:cubicBezTo>
                    <a:pt x="8938" y="4544"/>
                    <a:pt x="9808" y="3780"/>
                    <a:pt x="10536" y="2893"/>
                  </a:cubicBezTo>
                  <a:cubicBezTo>
                    <a:pt x="11248" y="2024"/>
                    <a:pt x="11814" y="1047"/>
                    <a:pt x="12213" y="0"/>
                  </a:cubicBezTo>
                  <a:cubicBezTo>
                    <a:pt x="15764" y="549"/>
                    <a:pt x="18782" y="2860"/>
                    <a:pt x="20210" y="6123"/>
                  </a:cubicBezTo>
                  <a:cubicBezTo>
                    <a:pt x="21600" y="9300"/>
                    <a:pt x="21291" y="12954"/>
                    <a:pt x="19389" y="15861"/>
                  </a:cubicBezTo>
                  <a:cubicBezTo>
                    <a:pt x="16819" y="19789"/>
                    <a:pt x="11950" y="21600"/>
                    <a:pt x="7427" y="20253"/>
                  </a:cubicBezTo>
                  <a:cubicBezTo>
                    <a:pt x="3041" y="18948"/>
                    <a:pt x="29" y="14967"/>
                    <a:pt x="0" y="10437"/>
                  </a:cubicBezTo>
                  <a:close/>
                </a:path>
              </a:pathLst>
            </a:custGeom>
            <a:solidFill>
              <a:srgbClr val="44526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9" name="01">
            <a:extLst>
              <a:ext uri="{FF2B5EF4-FFF2-40B4-BE49-F238E27FC236}">
                <a16:creationId xmlns:a16="http://schemas.microsoft.com/office/drawing/2014/main" id="{6E7CEE54-1F82-8043-B145-BDD77C3B589A}"/>
              </a:ext>
            </a:extLst>
          </p:cNvPr>
          <p:cNvSpPr txBox="1"/>
          <p:nvPr/>
        </p:nvSpPr>
        <p:spPr>
          <a:xfrm>
            <a:off x="11947176" y="6253427"/>
            <a:ext cx="483209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100" b="1" cap="all" spc="209" baseline="0">
                <a:solidFill>
                  <a:srgbClr val="1A2224"/>
                </a:solidFill>
              </a:defRPr>
            </a:lvl1pPr>
          </a:lstStyle>
          <a:p>
            <a:r>
              <a:rPr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40" name="02">
            <a:extLst>
              <a:ext uri="{FF2B5EF4-FFF2-40B4-BE49-F238E27FC236}">
                <a16:creationId xmlns:a16="http://schemas.microsoft.com/office/drawing/2014/main" id="{E604BE67-56EB-D741-9193-2686AD8FC158}"/>
              </a:ext>
            </a:extLst>
          </p:cNvPr>
          <p:cNvSpPr txBox="1"/>
          <p:nvPr/>
        </p:nvSpPr>
        <p:spPr>
          <a:xfrm>
            <a:off x="10236652" y="9223929"/>
            <a:ext cx="483209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100" b="1" cap="all" spc="209" baseline="0">
                <a:solidFill>
                  <a:srgbClr val="1A2224"/>
                </a:solidFill>
              </a:defRPr>
            </a:lvl1pPr>
          </a:lstStyle>
          <a:p>
            <a:r>
              <a:rPr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</p:txBody>
      </p:sp>
      <p:sp>
        <p:nvSpPr>
          <p:cNvPr id="41" name="03">
            <a:extLst>
              <a:ext uri="{FF2B5EF4-FFF2-40B4-BE49-F238E27FC236}">
                <a16:creationId xmlns:a16="http://schemas.microsoft.com/office/drawing/2014/main" id="{622DE3D2-4094-F445-8E38-299F35A0891C}"/>
              </a:ext>
            </a:extLst>
          </p:cNvPr>
          <p:cNvSpPr txBox="1"/>
          <p:nvPr/>
        </p:nvSpPr>
        <p:spPr>
          <a:xfrm>
            <a:off x="13625483" y="9223929"/>
            <a:ext cx="483209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100" b="1" cap="all" spc="209" baseline="0">
                <a:solidFill>
                  <a:srgbClr val="1A2224"/>
                </a:solidFill>
              </a:defRPr>
            </a:lvl1pPr>
          </a:lstStyle>
          <a:p>
            <a:r>
              <a:rPr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sp>
        <p:nvSpPr>
          <p:cNvPr id="42" name="원">
            <a:extLst>
              <a:ext uri="{FF2B5EF4-FFF2-40B4-BE49-F238E27FC236}">
                <a16:creationId xmlns:a16="http://schemas.microsoft.com/office/drawing/2014/main" id="{44F45936-CA76-8943-8EC2-05E129134EB0}"/>
              </a:ext>
            </a:extLst>
          </p:cNvPr>
          <p:cNvSpPr/>
          <p:nvPr/>
        </p:nvSpPr>
        <p:spPr>
          <a:xfrm>
            <a:off x="11553780" y="7829357"/>
            <a:ext cx="1270001" cy="1270001"/>
          </a:xfrm>
          <a:prstGeom prst="ellipse">
            <a:avLst/>
          </a:prstGeom>
          <a:ln w="50800">
            <a:solidFill>
              <a:srgbClr val="44526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선">
            <a:extLst>
              <a:ext uri="{FF2B5EF4-FFF2-40B4-BE49-F238E27FC236}">
                <a16:creationId xmlns:a16="http://schemas.microsoft.com/office/drawing/2014/main" id="{E04771E3-4D41-3D41-9F27-DD54942EE9E2}"/>
              </a:ext>
            </a:extLst>
          </p:cNvPr>
          <p:cNvSpPr/>
          <p:nvPr/>
        </p:nvSpPr>
        <p:spPr>
          <a:xfrm>
            <a:off x="5620806" y="6052250"/>
            <a:ext cx="4124177" cy="1"/>
          </a:xfrm>
          <a:prstGeom prst="line">
            <a:avLst/>
          </a:prstGeom>
          <a:ln w="50800">
            <a:solidFill>
              <a:srgbClr val="9D9D9D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선">
            <a:extLst>
              <a:ext uri="{FF2B5EF4-FFF2-40B4-BE49-F238E27FC236}">
                <a16:creationId xmlns:a16="http://schemas.microsoft.com/office/drawing/2014/main" id="{6A0823D4-18DC-2841-9BE9-1B1C018133FA}"/>
              </a:ext>
            </a:extLst>
          </p:cNvPr>
          <p:cNvSpPr/>
          <p:nvPr/>
        </p:nvSpPr>
        <p:spPr>
          <a:xfrm>
            <a:off x="4426684" y="9795419"/>
            <a:ext cx="3689639" cy="1"/>
          </a:xfrm>
          <a:prstGeom prst="line">
            <a:avLst/>
          </a:prstGeom>
          <a:ln w="50800">
            <a:solidFill>
              <a:srgbClr val="605E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선">
            <a:extLst>
              <a:ext uri="{FF2B5EF4-FFF2-40B4-BE49-F238E27FC236}">
                <a16:creationId xmlns:a16="http://schemas.microsoft.com/office/drawing/2014/main" id="{7DE52022-0077-3343-AD58-54EF822E3835}"/>
              </a:ext>
            </a:extLst>
          </p:cNvPr>
          <p:cNvSpPr/>
          <p:nvPr/>
        </p:nvSpPr>
        <p:spPr>
          <a:xfrm>
            <a:off x="16547738" y="9795419"/>
            <a:ext cx="3750605" cy="1"/>
          </a:xfrm>
          <a:prstGeom prst="line">
            <a:avLst/>
          </a:prstGeom>
          <a:ln w="50800">
            <a:solidFill>
              <a:srgbClr val="44526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저렴한…">
            <a:extLst>
              <a:ext uri="{FF2B5EF4-FFF2-40B4-BE49-F238E27FC236}">
                <a16:creationId xmlns:a16="http://schemas.microsoft.com/office/drawing/2014/main" id="{FCCBA79E-35D5-444B-808B-D0DDA13301A8}"/>
              </a:ext>
            </a:extLst>
          </p:cNvPr>
          <p:cNvSpPr txBox="1"/>
          <p:nvPr/>
        </p:nvSpPr>
        <p:spPr>
          <a:xfrm>
            <a:off x="5514069" y="5128241"/>
            <a:ext cx="2234586" cy="112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lang="ko-KR" altLang="en-US" sz="5000" b="1" dirty="0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저렴한</a:t>
            </a:r>
            <a:endParaRPr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컨설팅</a:t>
            </a:r>
            <a:r>
              <a:rPr sz="5000" b="1" dirty="0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</a:t>
            </a:r>
            <a:endParaRPr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객관적…">
            <a:extLst>
              <a:ext uri="{FF2B5EF4-FFF2-40B4-BE49-F238E27FC236}">
                <a16:creationId xmlns:a16="http://schemas.microsoft.com/office/drawing/2014/main" id="{EB0E7BF3-8B31-7341-AC95-FF0EFDBF546A}"/>
              </a:ext>
            </a:extLst>
          </p:cNvPr>
          <p:cNvSpPr txBox="1"/>
          <p:nvPr/>
        </p:nvSpPr>
        <p:spPr>
          <a:xfrm>
            <a:off x="4426684" y="8872550"/>
            <a:ext cx="2234586" cy="112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lang="ko-KR" altLang="en-US"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</a:t>
            </a:r>
            <a:r>
              <a:rPr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관적</a:t>
            </a:r>
            <a:endParaRPr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분석의</a:t>
            </a:r>
            <a:r>
              <a:rPr sz="5000" b="1" dirty="0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sz="5000" b="1" dirty="0" err="1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타켓지향적…">
            <a:extLst>
              <a:ext uri="{FF2B5EF4-FFF2-40B4-BE49-F238E27FC236}">
                <a16:creationId xmlns:a16="http://schemas.microsoft.com/office/drawing/2014/main" id="{F7D3C2DD-1D11-4242-A7F8-4173DFC771D9}"/>
              </a:ext>
            </a:extLst>
          </p:cNvPr>
          <p:cNvSpPr txBox="1"/>
          <p:nvPr/>
        </p:nvSpPr>
        <p:spPr>
          <a:xfrm>
            <a:off x="16051924" y="8872550"/>
            <a:ext cx="4246419" cy="112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lang="ko-KR" altLang="en-US" sz="5000" b="1" dirty="0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빅데이터를 기반으로한</a:t>
            </a:r>
            <a:endParaRPr lang="en-US" altLang="ko-KR"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defRPr sz="3000" baseline="40000">
                <a:solidFill>
                  <a:srgbClr val="5F78BE"/>
                </a:solidFill>
                <a:latin typeface="나눔고딕OTF"/>
                <a:ea typeface="나눔고딕OTF"/>
                <a:cs typeface="나눔고딕OTF"/>
                <a:sym typeface="나눔고딕OTF"/>
              </a:defRPr>
            </a:pPr>
            <a:r>
              <a:rPr lang="ko-KR" altLang="en-US" sz="5000" b="1" dirty="0">
                <a:solidFill>
                  <a:srgbClr val="4452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신뢰도 있는 결과</a:t>
            </a:r>
            <a:endParaRPr sz="5000" b="1" dirty="0">
              <a:solidFill>
                <a:srgbClr val="4452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BBCE6-C091-4DDC-B413-FE6B42E53634}"/>
              </a:ext>
            </a:extLst>
          </p:cNvPr>
          <p:cNvSpPr txBox="1"/>
          <p:nvPr/>
        </p:nvSpPr>
        <p:spPr>
          <a:xfrm>
            <a:off x="10810090" y="1072708"/>
            <a:ext cx="2757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길</a:t>
            </a:r>
            <a:r>
              <a:rPr lang="en-US" altLang="ko-KR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JOB</a:t>
            </a:r>
            <a:r>
              <a:rPr lang="ko-KR" altLang="en-US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이 프로젝트</a:t>
            </a:r>
            <a:endParaRPr lang="en-US" sz="22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65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>
            <a:off x="11134641" y="2975357"/>
            <a:ext cx="2108993" cy="83055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9482104" y="1652930"/>
            <a:ext cx="5413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길</a:t>
            </a:r>
            <a:r>
              <a:rPr lang="en-US" altLang="ko-KR" sz="6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JOB</a:t>
            </a:r>
            <a:r>
              <a:rPr lang="ko-KR" altLang="en-US" sz="6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이의 목표</a:t>
            </a:r>
            <a:endParaRPr lang="en-US" sz="6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6" name="Freeform: Shape 2382">
            <a:extLst>
              <a:ext uri="{FF2B5EF4-FFF2-40B4-BE49-F238E27FC236}">
                <a16:creationId xmlns:a16="http://schemas.microsoft.com/office/drawing/2014/main" id="{F438CBB0-CF78-1F45-A5C2-627A95299D02}"/>
              </a:ext>
            </a:extLst>
          </p:cNvPr>
          <p:cNvSpPr/>
          <p:nvPr/>
        </p:nvSpPr>
        <p:spPr>
          <a:xfrm>
            <a:off x="5222550" y="4452730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52" y="105"/>
                </a:moveTo>
                <a:cubicBezTo>
                  <a:pt x="81" y="105"/>
                  <a:pt x="105" y="81"/>
                  <a:pt x="105" y="52"/>
                </a:cubicBezTo>
                <a:cubicBezTo>
                  <a:pt x="105" y="24"/>
                  <a:pt x="81" y="0"/>
                  <a:pt x="52" y="0"/>
                </a:cubicBezTo>
                <a:cubicBezTo>
                  <a:pt x="23" y="0"/>
                  <a:pt x="0" y="24"/>
                  <a:pt x="0" y="52"/>
                </a:cubicBezTo>
                <a:cubicBezTo>
                  <a:pt x="0" y="81"/>
                  <a:pt x="23" y="105"/>
                  <a:pt x="52" y="1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7" name="Freeform: Shape 2383">
            <a:extLst>
              <a:ext uri="{FF2B5EF4-FFF2-40B4-BE49-F238E27FC236}">
                <a16:creationId xmlns:a16="http://schemas.microsoft.com/office/drawing/2014/main" id="{603D636C-70FD-B945-982C-2E7AD9A521E3}"/>
              </a:ext>
            </a:extLst>
          </p:cNvPr>
          <p:cNvSpPr/>
          <p:nvPr/>
        </p:nvSpPr>
        <p:spPr>
          <a:xfrm>
            <a:off x="5996825" y="4587385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35" y="102"/>
                </a:moveTo>
                <a:cubicBezTo>
                  <a:pt x="62" y="112"/>
                  <a:pt x="92" y="98"/>
                  <a:pt x="102" y="71"/>
                </a:cubicBezTo>
                <a:cubicBezTo>
                  <a:pt x="112" y="44"/>
                  <a:pt x="98" y="14"/>
                  <a:pt x="71" y="4"/>
                </a:cubicBezTo>
                <a:cubicBezTo>
                  <a:pt x="43" y="-7"/>
                  <a:pt x="13" y="8"/>
                  <a:pt x="3" y="35"/>
                </a:cubicBezTo>
                <a:cubicBezTo>
                  <a:pt x="-7" y="62"/>
                  <a:pt x="7" y="92"/>
                  <a:pt x="35" y="102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8" name="Freeform: Shape 2384">
            <a:extLst>
              <a:ext uri="{FF2B5EF4-FFF2-40B4-BE49-F238E27FC236}">
                <a16:creationId xmlns:a16="http://schemas.microsoft.com/office/drawing/2014/main" id="{12ECD92B-4FD0-8D42-BF18-3663073AD097}"/>
              </a:ext>
            </a:extLst>
          </p:cNvPr>
          <p:cNvSpPr/>
          <p:nvPr/>
        </p:nvSpPr>
        <p:spPr>
          <a:xfrm>
            <a:off x="6678514" y="4982932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19" y="93"/>
                </a:moveTo>
                <a:cubicBezTo>
                  <a:pt x="41" y="112"/>
                  <a:pt x="75" y="108"/>
                  <a:pt x="93" y="86"/>
                </a:cubicBezTo>
                <a:cubicBezTo>
                  <a:pt x="112" y="64"/>
                  <a:pt x="109" y="31"/>
                  <a:pt x="87" y="12"/>
                </a:cubicBezTo>
                <a:cubicBezTo>
                  <a:pt x="64" y="-6"/>
                  <a:pt x="31" y="-4"/>
                  <a:pt x="13" y="19"/>
                </a:cubicBezTo>
                <a:cubicBezTo>
                  <a:pt x="-6" y="41"/>
                  <a:pt x="-3" y="74"/>
                  <a:pt x="19" y="93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9" name="Freeform: Shape 2385">
            <a:extLst>
              <a:ext uri="{FF2B5EF4-FFF2-40B4-BE49-F238E27FC236}">
                <a16:creationId xmlns:a16="http://schemas.microsoft.com/office/drawing/2014/main" id="{7D49B1CC-A000-D040-A98B-E2956326B3B2}"/>
              </a:ext>
            </a:extLst>
          </p:cNvPr>
          <p:cNvSpPr/>
          <p:nvPr/>
        </p:nvSpPr>
        <p:spPr>
          <a:xfrm>
            <a:off x="7183469" y="5584669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" y="78"/>
                </a:moveTo>
                <a:cubicBezTo>
                  <a:pt x="21" y="103"/>
                  <a:pt x="53" y="112"/>
                  <a:pt x="79" y="97"/>
                </a:cubicBezTo>
                <a:cubicBezTo>
                  <a:pt x="103" y="83"/>
                  <a:pt x="112" y="51"/>
                  <a:pt x="98" y="26"/>
                </a:cubicBezTo>
                <a:cubicBezTo>
                  <a:pt x="83" y="1"/>
                  <a:pt x="51" y="-8"/>
                  <a:pt x="26" y="7"/>
                </a:cubicBezTo>
                <a:cubicBezTo>
                  <a:pt x="1" y="21"/>
                  <a:pt x="-8" y="53"/>
                  <a:pt x="7" y="78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0" name="Freeform: Shape 2386">
            <a:extLst>
              <a:ext uri="{FF2B5EF4-FFF2-40B4-BE49-F238E27FC236}">
                <a16:creationId xmlns:a16="http://schemas.microsoft.com/office/drawing/2014/main" id="{AB39AE9F-C01D-7F4B-AD30-FF6388FEE785}"/>
              </a:ext>
            </a:extLst>
          </p:cNvPr>
          <p:cNvSpPr/>
          <p:nvPr/>
        </p:nvSpPr>
        <p:spPr>
          <a:xfrm>
            <a:off x="7452778" y="6325269"/>
            <a:ext cx="441835" cy="4418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" h="106">
                <a:moveTo>
                  <a:pt x="1" y="62"/>
                </a:moveTo>
                <a:cubicBezTo>
                  <a:pt x="7" y="91"/>
                  <a:pt x="34" y="110"/>
                  <a:pt x="62" y="105"/>
                </a:cubicBezTo>
                <a:cubicBezTo>
                  <a:pt x="91" y="100"/>
                  <a:pt x="110" y="73"/>
                  <a:pt x="105" y="44"/>
                </a:cubicBezTo>
                <a:cubicBezTo>
                  <a:pt x="100" y="15"/>
                  <a:pt x="73" y="-4"/>
                  <a:pt x="44" y="1"/>
                </a:cubicBezTo>
                <a:cubicBezTo>
                  <a:pt x="16" y="6"/>
                  <a:pt x="-4" y="34"/>
                  <a:pt x="1" y="62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1" name="Freeform: Shape 2387">
            <a:extLst>
              <a:ext uri="{FF2B5EF4-FFF2-40B4-BE49-F238E27FC236}">
                <a16:creationId xmlns:a16="http://schemas.microsoft.com/office/drawing/2014/main" id="{FC068FB2-0808-264F-A81E-6FB6AA1EB65D}"/>
              </a:ext>
            </a:extLst>
          </p:cNvPr>
          <p:cNvSpPr/>
          <p:nvPr/>
        </p:nvSpPr>
        <p:spPr>
          <a:xfrm>
            <a:off x="7452778" y="7116364"/>
            <a:ext cx="441835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" h="105">
                <a:moveTo>
                  <a:pt x="1" y="44"/>
                </a:moveTo>
                <a:cubicBezTo>
                  <a:pt x="-4" y="72"/>
                  <a:pt x="16" y="99"/>
                  <a:pt x="44" y="104"/>
                </a:cubicBezTo>
                <a:cubicBezTo>
                  <a:pt x="73" y="109"/>
                  <a:pt x="100" y="90"/>
                  <a:pt x="105" y="62"/>
                </a:cubicBezTo>
                <a:cubicBezTo>
                  <a:pt x="110" y="33"/>
                  <a:pt x="91" y="6"/>
                  <a:pt x="62" y="1"/>
                </a:cubicBezTo>
                <a:cubicBezTo>
                  <a:pt x="34" y="-4"/>
                  <a:pt x="7" y="15"/>
                  <a:pt x="1" y="44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2" name="Freeform: Shape 2388">
            <a:extLst>
              <a:ext uri="{FF2B5EF4-FFF2-40B4-BE49-F238E27FC236}">
                <a16:creationId xmlns:a16="http://schemas.microsoft.com/office/drawing/2014/main" id="{52A5D860-6703-C844-A274-D66215A23698}"/>
              </a:ext>
            </a:extLst>
          </p:cNvPr>
          <p:cNvSpPr/>
          <p:nvPr/>
        </p:nvSpPr>
        <p:spPr>
          <a:xfrm>
            <a:off x="7183469" y="7856964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" y="26"/>
                </a:moveTo>
                <a:cubicBezTo>
                  <a:pt x="-8" y="51"/>
                  <a:pt x="1" y="83"/>
                  <a:pt x="26" y="98"/>
                </a:cubicBezTo>
                <a:cubicBezTo>
                  <a:pt x="51" y="113"/>
                  <a:pt x="83" y="104"/>
                  <a:pt x="98" y="79"/>
                </a:cubicBezTo>
                <a:cubicBezTo>
                  <a:pt x="112" y="54"/>
                  <a:pt x="103" y="21"/>
                  <a:pt x="79" y="7"/>
                </a:cubicBezTo>
                <a:cubicBezTo>
                  <a:pt x="53" y="-7"/>
                  <a:pt x="21" y="1"/>
                  <a:pt x="7" y="26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3" name="Freeform: Shape 2389">
            <a:extLst>
              <a:ext uri="{FF2B5EF4-FFF2-40B4-BE49-F238E27FC236}">
                <a16:creationId xmlns:a16="http://schemas.microsoft.com/office/drawing/2014/main" id="{E017CE29-53CD-684F-9CF7-E96B7B31751E}"/>
              </a:ext>
            </a:extLst>
          </p:cNvPr>
          <p:cNvSpPr/>
          <p:nvPr/>
        </p:nvSpPr>
        <p:spPr>
          <a:xfrm>
            <a:off x="6678514" y="8458701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19" y="13"/>
                </a:moveTo>
                <a:cubicBezTo>
                  <a:pt x="-3" y="32"/>
                  <a:pt x="-6" y="65"/>
                  <a:pt x="13" y="87"/>
                </a:cubicBezTo>
                <a:cubicBezTo>
                  <a:pt x="31" y="109"/>
                  <a:pt x="64" y="112"/>
                  <a:pt x="87" y="93"/>
                </a:cubicBezTo>
                <a:cubicBezTo>
                  <a:pt x="109" y="75"/>
                  <a:pt x="112" y="42"/>
                  <a:pt x="93" y="19"/>
                </a:cubicBezTo>
                <a:cubicBezTo>
                  <a:pt x="75" y="-3"/>
                  <a:pt x="41" y="-6"/>
                  <a:pt x="19" y="13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4" name="Freeform: Shape 2390">
            <a:extLst>
              <a:ext uri="{FF2B5EF4-FFF2-40B4-BE49-F238E27FC236}">
                <a16:creationId xmlns:a16="http://schemas.microsoft.com/office/drawing/2014/main" id="{5F551F65-BEBE-5348-9406-E29F3EDEF96E}"/>
              </a:ext>
            </a:extLst>
          </p:cNvPr>
          <p:cNvSpPr/>
          <p:nvPr/>
        </p:nvSpPr>
        <p:spPr>
          <a:xfrm>
            <a:off x="5996825" y="8854237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35" y="3"/>
                </a:moveTo>
                <a:cubicBezTo>
                  <a:pt x="7" y="13"/>
                  <a:pt x="-7" y="43"/>
                  <a:pt x="3" y="71"/>
                </a:cubicBezTo>
                <a:cubicBezTo>
                  <a:pt x="13" y="98"/>
                  <a:pt x="43" y="112"/>
                  <a:pt x="71" y="102"/>
                </a:cubicBezTo>
                <a:cubicBezTo>
                  <a:pt x="98" y="92"/>
                  <a:pt x="112" y="62"/>
                  <a:pt x="102" y="35"/>
                </a:cubicBezTo>
                <a:cubicBezTo>
                  <a:pt x="92" y="8"/>
                  <a:pt x="62" y="-7"/>
                  <a:pt x="35" y="3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5" name="Freeform: Shape 2391">
            <a:extLst>
              <a:ext uri="{FF2B5EF4-FFF2-40B4-BE49-F238E27FC236}">
                <a16:creationId xmlns:a16="http://schemas.microsoft.com/office/drawing/2014/main" id="{74A66ED6-F140-DF49-A921-40F9B7B035CD}"/>
              </a:ext>
            </a:extLst>
          </p:cNvPr>
          <p:cNvSpPr/>
          <p:nvPr/>
        </p:nvSpPr>
        <p:spPr>
          <a:xfrm>
            <a:off x="5222550" y="8993100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52" y="0"/>
                </a:moveTo>
                <a:cubicBezTo>
                  <a:pt x="23" y="0"/>
                  <a:pt x="0" y="23"/>
                  <a:pt x="0" y="52"/>
                </a:cubicBezTo>
                <a:cubicBezTo>
                  <a:pt x="0" y="81"/>
                  <a:pt x="23" y="105"/>
                  <a:pt x="52" y="105"/>
                </a:cubicBezTo>
                <a:cubicBezTo>
                  <a:pt x="81" y="105"/>
                  <a:pt x="105" y="81"/>
                  <a:pt x="105" y="52"/>
                </a:cubicBezTo>
                <a:cubicBezTo>
                  <a:pt x="105" y="23"/>
                  <a:pt x="81" y="0"/>
                  <a:pt x="52" y="0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6" name="Freeform: Shape 2392">
            <a:extLst>
              <a:ext uri="{FF2B5EF4-FFF2-40B4-BE49-F238E27FC236}">
                <a16:creationId xmlns:a16="http://schemas.microsoft.com/office/drawing/2014/main" id="{DF1F8312-EDC7-D044-849E-D2CE314FB07E}"/>
              </a:ext>
            </a:extLst>
          </p:cNvPr>
          <p:cNvSpPr/>
          <p:nvPr/>
        </p:nvSpPr>
        <p:spPr>
          <a:xfrm>
            <a:off x="4444090" y="8854237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1" y="3"/>
                </a:moveTo>
                <a:cubicBezTo>
                  <a:pt x="43" y="-7"/>
                  <a:pt x="13" y="8"/>
                  <a:pt x="3" y="35"/>
                </a:cubicBezTo>
                <a:cubicBezTo>
                  <a:pt x="-7" y="62"/>
                  <a:pt x="7" y="92"/>
                  <a:pt x="35" y="102"/>
                </a:cubicBezTo>
                <a:cubicBezTo>
                  <a:pt x="62" y="112"/>
                  <a:pt x="92" y="98"/>
                  <a:pt x="102" y="71"/>
                </a:cubicBezTo>
                <a:cubicBezTo>
                  <a:pt x="112" y="43"/>
                  <a:pt x="98" y="13"/>
                  <a:pt x="71" y="3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7" name="Freeform: Shape 2393">
            <a:extLst>
              <a:ext uri="{FF2B5EF4-FFF2-40B4-BE49-F238E27FC236}">
                <a16:creationId xmlns:a16="http://schemas.microsoft.com/office/drawing/2014/main" id="{76280BB8-4E36-334C-A411-8CCD9D57123B}"/>
              </a:ext>
            </a:extLst>
          </p:cNvPr>
          <p:cNvSpPr/>
          <p:nvPr/>
        </p:nvSpPr>
        <p:spPr>
          <a:xfrm>
            <a:off x="3758193" y="8458701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87" y="13"/>
                </a:moveTo>
                <a:cubicBezTo>
                  <a:pt x="65" y="-6"/>
                  <a:pt x="32" y="-3"/>
                  <a:pt x="13" y="19"/>
                </a:cubicBezTo>
                <a:cubicBezTo>
                  <a:pt x="-6" y="42"/>
                  <a:pt x="-3" y="75"/>
                  <a:pt x="19" y="93"/>
                </a:cubicBezTo>
                <a:cubicBezTo>
                  <a:pt x="42" y="112"/>
                  <a:pt x="75" y="109"/>
                  <a:pt x="94" y="87"/>
                </a:cubicBezTo>
                <a:cubicBezTo>
                  <a:pt x="112" y="65"/>
                  <a:pt x="109" y="32"/>
                  <a:pt x="87" y="13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8" name="Freeform: Shape 2394">
            <a:extLst>
              <a:ext uri="{FF2B5EF4-FFF2-40B4-BE49-F238E27FC236}">
                <a16:creationId xmlns:a16="http://schemas.microsoft.com/office/drawing/2014/main" id="{BD38D64E-E74D-6C43-A886-E0E57E45079B}"/>
              </a:ext>
            </a:extLst>
          </p:cNvPr>
          <p:cNvSpPr/>
          <p:nvPr/>
        </p:nvSpPr>
        <p:spPr>
          <a:xfrm>
            <a:off x="3253239" y="7856964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98" y="26"/>
                </a:moveTo>
                <a:cubicBezTo>
                  <a:pt x="84" y="1"/>
                  <a:pt x="52" y="-7"/>
                  <a:pt x="27" y="7"/>
                </a:cubicBezTo>
                <a:cubicBezTo>
                  <a:pt x="2" y="21"/>
                  <a:pt x="-7" y="54"/>
                  <a:pt x="7" y="79"/>
                </a:cubicBezTo>
                <a:cubicBezTo>
                  <a:pt x="22" y="104"/>
                  <a:pt x="54" y="113"/>
                  <a:pt x="79" y="98"/>
                </a:cubicBezTo>
                <a:cubicBezTo>
                  <a:pt x="104" y="83"/>
                  <a:pt x="113" y="51"/>
                  <a:pt x="98" y="26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9" name="Freeform: Shape 2395">
            <a:extLst>
              <a:ext uri="{FF2B5EF4-FFF2-40B4-BE49-F238E27FC236}">
                <a16:creationId xmlns:a16="http://schemas.microsoft.com/office/drawing/2014/main" id="{44C613BB-D9EA-A94B-A66C-079015C9B822}"/>
              </a:ext>
            </a:extLst>
          </p:cNvPr>
          <p:cNvSpPr/>
          <p:nvPr/>
        </p:nvSpPr>
        <p:spPr>
          <a:xfrm>
            <a:off x="2983930" y="7116364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105" y="44"/>
                </a:moveTo>
                <a:cubicBezTo>
                  <a:pt x="99" y="15"/>
                  <a:pt x="72" y="-4"/>
                  <a:pt x="44" y="1"/>
                </a:cubicBezTo>
                <a:cubicBezTo>
                  <a:pt x="15" y="6"/>
                  <a:pt x="-4" y="33"/>
                  <a:pt x="1" y="62"/>
                </a:cubicBezTo>
                <a:cubicBezTo>
                  <a:pt x="6" y="90"/>
                  <a:pt x="33" y="109"/>
                  <a:pt x="62" y="104"/>
                </a:cubicBezTo>
                <a:cubicBezTo>
                  <a:pt x="91" y="99"/>
                  <a:pt x="109" y="72"/>
                  <a:pt x="105" y="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1" name="Freeform: Shape 2396">
            <a:extLst>
              <a:ext uri="{FF2B5EF4-FFF2-40B4-BE49-F238E27FC236}">
                <a16:creationId xmlns:a16="http://schemas.microsoft.com/office/drawing/2014/main" id="{AABCFF47-9FAF-4C40-B91B-DA6B2AFEF666}"/>
              </a:ext>
            </a:extLst>
          </p:cNvPr>
          <p:cNvSpPr/>
          <p:nvPr/>
        </p:nvSpPr>
        <p:spPr>
          <a:xfrm>
            <a:off x="2983930" y="6325269"/>
            <a:ext cx="437628" cy="4418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6">
                <a:moveTo>
                  <a:pt x="105" y="62"/>
                </a:moveTo>
                <a:cubicBezTo>
                  <a:pt x="109" y="34"/>
                  <a:pt x="91" y="6"/>
                  <a:pt x="62" y="1"/>
                </a:cubicBezTo>
                <a:cubicBezTo>
                  <a:pt x="33" y="-4"/>
                  <a:pt x="6" y="15"/>
                  <a:pt x="1" y="44"/>
                </a:cubicBezTo>
                <a:cubicBezTo>
                  <a:pt x="-4" y="73"/>
                  <a:pt x="15" y="100"/>
                  <a:pt x="44" y="105"/>
                </a:cubicBezTo>
                <a:cubicBezTo>
                  <a:pt x="72" y="110"/>
                  <a:pt x="99" y="91"/>
                  <a:pt x="105" y="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2" name="Freeform: Shape 2397">
            <a:extLst>
              <a:ext uri="{FF2B5EF4-FFF2-40B4-BE49-F238E27FC236}">
                <a16:creationId xmlns:a16="http://schemas.microsoft.com/office/drawing/2014/main" id="{628E5618-32FD-874A-8221-2752D87E28F1}"/>
              </a:ext>
            </a:extLst>
          </p:cNvPr>
          <p:cNvSpPr/>
          <p:nvPr/>
        </p:nvSpPr>
        <p:spPr>
          <a:xfrm>
            <a:off x="3253239" y="5584669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98" y="78"/>
                </a:moveTo>
                <a:cubicBezTo>
                  <a:pt x="113" y="53"/>
                  <a:pt x="104" y="21"/>
                  <a:pt x="79" y="7"/>
                </a:cubicBezTo>
                <a:cubicBezTo>
                  <a:pt x="54" y="-8"/>
                  <a:pt x="22" y="1"/>
                  <a:pt x="7" y="26"/>
                </a:cubicBezTo>
                <a:cubicBezTo>
                  <a:pt x="-7" y="51"/>
                  <a:pt x="2" y="83"/>
                  <a:pt x="27" y="97"/>
                </a:cubicBezTo>
                <a:cubicBezTo>
                  <a:pt x="52" y="112"/>
                  <a:pt x="84" y="103"/>
                  <a:pt x="98" y="7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3" name="Freeform: Shape 2398">
            <a:extLst>
              <a:ext uri="{FF2B5EF4-FFF2-40B4-BE49-F238E27FC236}">
                <a16:creationId xmlns:a16="http://schemas.microsoft.com/office/drawing/2014/main" id="{4E3B8996-1A28-1E44-B316-B64C188CB598}"/>
              </a:ext>
            </a:extLst>
          </p:cNvPr>
          <p:cNvSpPr/>
          <p:nvPr/>
        </p:nvSpPr>
        <p:spPr>
          <a:xfrm>
            <a:off x="3758193" y="4982932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87" y="93"/>
                </a:moveTo>
                <a:cubicBezTo>
                  <a:pt x="109" y="74"/>
                  <a:pt x="112" y="41"/>
                  <a:pt x="94" y="19"/>
                </a:cubicBezTo>
                <a:cubicBezTo>
                  <a:pt x="75" y="-4"/>
                  <a:pt x="42" y="-6"/>
                  <a:pt x="19" y="12"/>
                </a:cubicBezTo>
                <a:cubicBezTo>
                  <a:pt x="-3" y="31"/>
                  <a:pt x="-6" y="64"/>
                  <a:pt x="13" y="86"/>
                </a:cubicBezTo>
                <a:cubicBezTo>
                  <a:pt x="32" y="108"/>
                  <a:pt x="65" y="112"/>
                  <a:pt x="87" y="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4" name="Freeform: Shape 2399">
            <a:extLst>
              <a:ext uri="{FF2B5EF4-FFF2-40B4-BE49-F238E27FC236}">
                <a16:creationId xmlns:a16="http://schemas.microsoft.com/office/drawing/2014/main" id="{B25F87A0-E2AC-FE42-A1ED-100814D0AF24}"/>
              </a:ext>
            </a:extLst>
          </p:cNvPr>
          <p:cNvSpPr/>
          <p:nvPr/>
        </p:nvSpPr>
        <p:spPr>
          <a:xfrm>
            <a:off x="4444090" y="4587385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1" y="102"/>
                </a:moveTo>
                <a:cubicBezTo>
                  <a:pt x="98" y="92"/>
                  <a:pt x="112" y="62"/>
                  <a:pt x="102" y="35"/>
                </a:cubicBezTo>
                <a:cubicBezTo>
                  <a:pt x="92" y="8"/>
                  <a:pt x="62" y="-7"/>
                  <a:pt x="35" y="4"/>
                </a:cubicBezTo>
                <a:cubicBezTo>
                  <a:pt x="7" y="14"/>
                  <a:pt x="-7" y="44"/>
                  <a:pt x="3" y="71"/>
                </a:cubicBezTo>
                <a:cubicBezTo>
                  <a:pt x="13" y="98"/>
                  <a:pt x="43" y="112"/>
                  <a:pt x="71" y="1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5" name="Freeform: Shape 2400">
            <a:extLst>
              <a:ext uri="{FF2B5EF4-FFF2-40B4-BE49-F238E27FC236}">
                <a16:creationId xmlns:a16="http://schemas.microsoft.com/office/drawing/2014/main" id="{B3A8F0CB-39F3-344B-A7AC-133796379441}"/>
              </a:ext>
            </a:extLst>
          </p:cNvPr>
          <p:cNvSpPr/>
          <p:nvPr/>
        </p:nvSpPr>
        <p:spPr>
          <a:xfrm>
            <a:off x="4216861" y="5719324"/>
            <a:ext cx="2444822" cy="244482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2" h="582">
                <a:moveTo>
                  <a:pt x="291" y="0"/>
                </a:moveTo>
                <a:cubicBezTo>
                  <a:pt x="452" y="0"/>
                  <a:pt x="582" y="130"/>
                  <a:pt x="582" y="291"/>
                </a:cubicBezTo>
                <a:cubicBezTo>
                  <a:pt x="582" y="452"/>
                  <a:pt x="452" y="582"/>
                  <a:pt x="291" y="582"/>
                </a:cubicBezTo>
                <a:cubicBezTo>
                  <a:pt x="130" y="582"/>
                  <a:pt x="0" y="452"/>
                  <a:pt x="0" y="291"/>
                </a:cubicBezTo>
                <a:cubicBezTo>
                  <a:pt x="0" y="130"/>
                  <a:pt x="130" y="0"/>
                  <a:pt x="291" y="0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7" name="Freeform: Shape 2382">
            <a:extLst>
              <a:ext uri="{FF2B5EF4-FFF2-40B4-BE49-F238E27FC236}">
                <a16:creationId xmlns:a16="http://schemas.microsoft.com/office/drawing/2014/main" id="{A99B2DD1-868D-D74E-9331-CC5C87382D1E}"/>
              </a:ext>
            </a:extLst>
          </p:cNvPr>
          <p:cNvSpPr/>
          <p:nvPr/>
        </p:nvSpPr>
        <p:spPr>
          <a:xfrm>
            <a:off x="11837455" y="4452730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52" y="105"/>
                </a:moveTo>
                <a:cubicBezTo>
                  <a:pt x="81" y="105"/>
                  <a:pt x="105" y="81"/>
                  <a:pt x="105" y="52"/>
                </a:cubicBezTo>
                <a:cubicBezTo>
                  <a:pt x="105" y="24"/>
                  <a:pt x="81" y="0"/>
                  <a:pt x="52" y="0"/>
                </a:cubicBezTo>
                <a:cubicBezTo>
                  <a:pt x="23" y="0"/>
                  <a:pt x="0" y="24"/>
                  <a:pt x="0" y="52"/>
                </a:cubicBezTo>
                <a:cubicBezTo>
                  <a:pt x="0" y="81"/>
                  <a:pt x="23" y="105"/>
                  <a:pt x="52" y="105"/>
                </a:cubicBez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8" name="Freeform: Shape 2383">
            <a:extLst>
              <a:ext uri="{FF2B5EF4-FFF2-40B4-BE49-F238E27FC236}">
                <a16:creationId xmlns:a16="http://schemas.microsoft.com/office/drawing/2014/main" id="{ED38C8F0-FDCF-C244-B3A7-3C43D8FACD8A}"/>
              </a:ext>
            </a:extLst>
          </p:cNvPr>
          <p:cNvSpPr/>
          <p:nvPr/>
        </p:nvSpPr>
        <p:spPr>
          <a:xfrm>
            <a:off x="12611730" y="4587385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35" y="102"/>
                </a:moveTo>
                <a:cubicBezTo>
                  <a:pt x="62" y="112"/>
                  <a:pt x="92" y="98"/>
                  <a:pt x="102" y="71"/>
                </a:cubicBezTo>
                <a:cubicBezTo>
                  <a:pt x="112" y="44"/>
                  <a:pt x="98" y="14"/>
                  <a:pt x="71" y="4"/>
                </a:cubicBezTo>
                <a:cubicBezTo>
                  <a:pt x="43" y="-7"/>
                  <a:pt x="13" y="8"/>
                  <a:pt x="3" y="35"/>
                </a:cubicBezTo>
                <a:cubicBezTo>
                  <a:pt x="-7" y="62"/>
                  <a:pt x="7" y="92"/>
                  <a:pt x="35" y="102"/>
                </a:cubicBez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30" name="Freeform: Shape 2384">
            <a:extLst>
              <a:ext uri="{FF2B5EF4-FFF2-40B4-BE49-F238E27FC236}">
                <a16:creationId xmlns:a16="http://schemas.microsoft.com/office/drawing/2014/main" id="{17E2B0B4-4525-BF4D-987A-03003AB2FEAF}"/>
              </a:ext>
            </a:extLst>
          </p:cNvPr>
          <p:cNvSpPr/>
          <p:nvPr/>
        </p:nvSpPr>
        <p:spPr>
          <a:xfrm>
            <a:off x="13293419" y="4982932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19" y="93"/>
                </a:moveTo>
                <a:cubicBezTo>
                  <a:pt x="41" y="112"/>
                  <a:pt x="75" y="108"/>
                  <a:pt x="93" y="86"/>
                </a:cubicBezTo>
                <a:cubicBezTo>
                  <a:pt x="112" y="64"/>
                  <a:pt x="109" y="31"/>
                  <a:pt x="87" y="12"/>
                </a:cubicBezTo>
                <a:cubicBezTo>
                  <a:pt x="64" y="-6"/>
                  <a:pt x="31" y="-4"/>
                  <a:pt x="13" y="19"/>
                </a:cubicBezTo>
                <a:cubicBezTo>
                  <a:pt x="-6" y="41"/>
                  <a:pt x="-3" y="74"/>
                  <a:pt x="19" y="93"/>
                </a:cubicBez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31" name="Freeform: Shape 2385">
            <a:extLst>
              <a:ext uri="{FF2B5EF4-FFF2-40B4-BE49-F238E27FC236}">
                <a16:creationId xmlns:a16="http://schemas.microsoft.com/office/drawing/2014/main" id="{B697566C-9BF8-A243-9EEA-66B3154414C1}"/>
              </a:ext>
            </a:extLst>
          </p:cNvPr>
          <p:cNvSpPr/>
          <p:nvPr/>
        </p:nvSpPr>
        <p:spPr>
          <a:xfrm>
            <a:off x="13798374" y="5584669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" y="78"/>
                </a:moveTo>
                <a:cubicBezTo>
                  <a:pt x="21" y="103"/>
                  <a:pt x="53" y="112"/>
                  <a:pt x="79" y="97"/>
                </a:cubicBezTo>
                <a:cubicBezTo>
                  <a:pt x="103" y="83"/>
                  <a:pt x="112" y="51"/>
                  <a:pt x="98" y="26"/>
                </a:cubicBezTo>
                <a:cubicBezTo>
                  <a:pt x="83" y="1"/>
                  <a:pt x="51" y="-8"/>
                  <a:pt x="26" y="7"/>
                </a:cubicBezTo>
                <a:cubicBezTo>
                  <a:pt x="1" y="21"/>
                  <a:pt x="-8" y="53"/>
                  <a:pt x="7" y="78"/>
                </a:cubicBez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32" name="Freeform: Shape 2386">
            <a:extLst>
              <a:ext uri="{FF2B5EF4-FFF2-40B4-BE49-F238E27FC236}">
                <a16:creationId xmlns:a16="http://schemas.microsoft.com/office/drawing/2014/main" id="{12EA7B26-F049-E04B-866D-BD9E25654838}"/>
              </a:ext>
            </a:extLst>
          </p:cNvPr>
          <p:cNvSpPr/>
          <p:nvPr/>
        </p:nvSpPr>
        <p:spPr>
          <a:xfrm>
            <a:off x="14067683" y="6325269"/>
            <a:ext cx="441835" cy="4418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" h="106">
                <a:moveTo>
                  <a:pt x="1" y="62"/>
                </a:moveTo>
                <a:cubicBezTo>
                  <a:pt x="7" y="91"/>
                  <a:pt x="34" y="110"/>
                  <a:pt x="62" y="105"/>
                </a:cubicBezTo>
                <a:cubicBezTo>
                  <a:pt x="91" y="100"/>
                  <a:pt x="110" y="73"/>
                  <a:pt x="105" y="44"/>
                </a:cubicBezTo>
                <a:cubicBezTo>
                  <a:pt x="100" y="15"/>
                  <a:pt x="73" y="-4"/>
                  <a:pt x="44" y="1"/>
                </a:cubicBezTo>
                <a:cubicBezTo>
                  <a:pt x="16" y="6"/>
                  <a:pt x="-4" y="34"/>
                  <a:pt x="1" y="62"/>
                </a:cubicBez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33" name="Freeform: Shape 2387">
            <a:extLst>
              <a:ext uri="{FF2B5EF4-FFF2-40B4-BE49-F238E27FC236}">
                <a16:creationId xmlns:a16="http://schemas.microsoft.com/office/drawing/2014/main" id="{3E96ECAA-CF9C-3648-B3D4-E4BCD6F358A4}"/>
              </a:ext>
            </a:extLst>
          </p:cNvPr>
          <p:cNvSpPr/>
          <p:nvPr/>
        </p:nvSpPr>
        <p:spPr>
          <a:xfrm>
            <a:off x="14067683" y="7116364"/>
            <a:ext cx="441835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" h="105">
                <a:moveTo>
                  <a:pt x="1" y="44"/>
                </a:moveTo>
                <a:cubicBezTo>
                  <a:pt x="-4" y="72"/>
                  <a:pt x="16" y="99"/>
                  <a:pt x="44" y="104"/>
                </a:cubicBezTo>
                <a:cubicBezTo>
                  <a:pt x="73" y="109"/>
                  <a:pt x="100" y="90"/>
                  <a:pt x="105" y="62"/>
                </a:cubicBezTo>
                <a:cubicBezTo>
                  <a:pt x="110" y="33"/>
                  <a:pt x="91" y="6"/>
                  <a:pt x="62" y="1"/>
                </a:cubicBezTo>
                <a:cubicBezTo>
                  <a:pt x="34" y="-4"/>
                  <a:pt x="7" y="15"/>
                  <a:pt x="1" y="44"/>
                </a:cubicBez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34" name="Freeform: Shape 2388">
            <a:extLst>
              <a:ext uri="{FF2B5EF4-FFF2-40B4-BE49-F238E27FC236}">
                <a16:creationId xmlns:a16="http://schemas.microsoft.com/office/drawing/2014/main" id="{29F9C340-899D-A847-BBA1-FE114CA471F4}"/>
              </a:ext>
            </a:extLst>
          </p:cNvPr>
          <p:cNvSpPr/>
          <p:nvPr/>
        </p:nvSpPr>
        <p:spPr>
          <a:xfrm>
            <a:off x="13798374" y="7856964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" y="26"/>
                </a:moveTo>
                <a:cubicBezTo>
                  <a:pt x="-8" y="51"/>
                  <a:pt x="1" y="83"/>
                  <a:pt x="26" y="98"/>
                </a:cubicBezTo>
                <a:cubicBezTo>
                  <a:pt x="51" y="113"/>
                  <a:pt x="83" y="104"/>
                  <a:pt x="98" y="79"/>
                </a:cubicBezTo>
                <a:cubicBezTo>
                  <a:pt x="112" y="54"/>
                  <a:pt x="103" y="21"/>
                  <a:pt x="79" y="7"/>
                </a:cubicBezTo>
                <a:cubicBezTo>
                  <a:pt x="53" y="-7"/>
                  <a:pt x="21" y="1"/>
                  <a:pt x="7" y="26"/>
                </a:cubicBez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35" name="Freeform: Shape 2389">
            <a:extLst>
              <a:ext uri="{FF2B5EF4-FFF2-40B4-BE49-F238E27FC236}">
                <a16:creationId xmlns:a16="http://schemas.microsoft.com/office/drawing/2014/main" id="{755636B4-C476-244A-BE4F-85E2E4D0E465}"/>
              </a:ext>
            </a:extLst>
          </p:cNvPr>
          <p:cNvSpPr/>
          <p:nvPr/>
        </p:nvSpPr>
        <p:spPr>
          <a:xfrm>
            <a:off x="13293419" y="8458701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19" y="13"/>
                </a:moveTo>
                <a:cubicBezTo>
                  <a:pt x="-3" y="32"/>
                  <a:pt x="-6" y="65"/>
                  <a:pt x="13" y="87"/>
                </a:cubicBezTo>
                <a:cubicBezTo>
                  <a:pt x="31" y="109"/>
                  <a:pt x="64" y="112"/>
                  <a:pt x="87" y="93"/>
                </a:cubicBezTo>
                <a:cubicBezTo>
                  <a:pt x="109" y="75"/>
                  <a:pt x="112" y="42"/>
                  <a:pt x="93" y="19"/>
                </a:cubicBezTo>
                <a:cubicBezTo>
                  <a:pt x="75" y="-3"/>
                  <a:pt x="41" y="-6"/>
                  <a:pt x="19" y="13"/>
                </a:cubicBez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36" name="Freeform: Shape 2390">
            <a:extLst>
              <a:ext uri="{FF2B5EF4-FFF2-40B4-BE49-F238E27FC236}">
                <a16:creationId xmlns:a16="http://schemas.microsoft.com/office/drawing/2014/main" id="{E77C3419-4422-DB4F-A27F-844969AE98D6}"/>
              </a:ext>
            </a:extLst>
          </p:cNvPr>
          <p:cNvSpPr/>
          <p:nvPr/>
        </p:nvSpPr>
        <p:spPr>
          <a:xfrm>
            <a:off x="12611730" y="8854237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35" y="3"/>
                </a:moveTo>
                <a:cubicBezTo>
                  <a:pt x="7" y="13"/>
                  <a:pt x="-7" y="43"/>
                  <a:pt x="3" y="71"/>
                </a:cubicBezTo>
                <a:cubicBezTo>
                  <a:pt x="13" y="98"/>
                  <a:pt x="43" y="112"/>
                  <a:pt x="71" y="102"/>
                </a:cubicBezTo>
                <a:cubicBezTo>
                  <a:pt x="98" y="92"/>
                  <a:pt x="112" y="62"/>
                  <a:pt x="102" y="35"/>
                </a:cubicBezTo>
                <a:cubicBezTo>
                  <a:pt x="92" y="8"/>
                  <a:pt x="62" y="-7"/>
                  <a:pt x="35" y="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37" name="Freeform: Shape 2391">
            <a:extLst>
              <a:ext uri="{FF2B5EF4-FFF2-40B4-BE49-F238E27FC236}">
                <a16:creationId xmlns:a16="http://schemas.microsoft.com/office/drawing/2014/main" id="{04408829-16CF-9749-95CE-7BB03A3AEFEF}"/>
              </a:ext>
            </a:extLst>
          </p:cNvPr>
          <p:cNvSpPr/>
          <p:nvPr/>
        </p:nvSpPr>
        <p:spPr>
          <a:xfrm>
            <a:off x="11837455" y="8993100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52" y="0"/>
                </a:moveTo>
                <a:cubicBezTo>
                  <a:pt x="23" y="0"/>
                  <a:pt x="0" y="23"/>
                  <a:pt x="0" y="52"/>
                </a:cubicBezTo>
                <a:cubicBezTo>
                  <a:pt x="0" y="81"/>
                  <a:pt x="23" y="105"/>
                  <a:pt x="52" y="105"/>
                </a:cubicBezTo>
                <a:cubicBezTo>
                  <a:pt x="81" y="105"/>
                  <a:pt x="105" y="81"/>
                  <a:pt x="105" y="52"/>
                </a:cubicBezTo>
                <a:cubicBezTo>
                  <a:pt x="105" y="23"/>
                  <a:pt x="81" y="0"/>
                  <a:pt x="5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38" name="Freeform: Shape 2392">
            <a:extLst>
              <a:ext uri="{FF2B5EF4-FFF2-40B4-BE49-F238E27FC236}">
                <a16:creationId xmlns:a16="http://schemas.microsoft.com/office/drawing/2014/main" id="{4D6F9568-F76C-B54A-92DC-B21E9D87DD68}"/>
              </a:ext>
            </a:extLst>
          </p:cNvPr>
          <p:cNvSpPr/>
          <p:nvPr/>
        </p:nvSpPr>
        <p:spPr>
          <a:xfrm>
            <a:off x="11058995" y="8854237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1" y="3"/>
                </a:moveTo>
                <a:cubicBezTo>
                  <a:pt x="43" y="-7"/>
                  <a:pt x="13" y="8"/>
                  <a:pt x="3" y="35"/>
                </a:cubicBezTo>
                <a:cubicBezTo>
                  <a:pt x="-7" y="62"/>
                  <a:pt x="7" y="92"/>
                  <a:pt x="35" y="102"/>
                </a:cubicBezTo>
                <a:cubicBezTo>
                  <a:pt x="62" y="112"/>
                  <a:pt x="92" y="98"/>
                  <a:pt x="102" y="71"/>
                </a:cubicBezTo>
                <a:cubicBezTo>
                  <a:pt x="112" y="43"/>
                  <a:pt x="98" y="13"/>
                  <a:pt x="71" y="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39" name="Freeform: Shape 2393">
            <a:extLst>
              <a:ext uri="{FF2B5EF4-FFF2-40B4-BE49-F238E27FC236}">
                <a16:creationId xmlns:a16="http://schemas.microsoft.com/office/drawing/2014/main" id="{48DC9611-5C00-1E4E-B8C4-5E24B799A4A1}"/>
              </a:ext>
            </a:extLst>
          </p:cNvPr>
          <p:cNvSpPr/>
          <p:nvPr/>
        </p:nvSpPr>
        <p:spPr>
          <a:xfrm>
            <a:off x="10373098" y="8458701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87" y="13"/>
                </a:moveTo>
                <a:cubicBezTo>
                  <a:pt x="65" y="-6"/>
                  <a:pt x="32" y="-3"/>
                  <a:pt x="13" y="19"/>
                </a:cubicBezTo>
                <a:cubicBezTo>
                  <a:pt x="-6" y="42"/>
                  <a:pt x="-3" y="75"/>
                  <a:pt x="19" y="93"/>
                </a:cubicBezTo>
                <a:cubicBezTo>
                  <a:pt x="42" y="112"/>
                  <a:pt x="75" y="109"/>
                  <a:pt x="94" y="87"/>
                </a:cubicBezTo>
                <a:cubicBezTo>
                  <a:pt x="112" y="65"/>
                  <a:pt x="109" y="32"/>
                  <a:pt x="87" y="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40" name="Freeform: Shape 2394">
            <a:extLst>
              <a:ext uri="{FF2B5EF4-FFF2-40B4-BE49-F238E27FC236}">
                <a16:creationId xmlns:a16="http://schemas.microsoft.com/office/drawing/2014/main" id="{3A322E44-A51F-C442-B18A-FCC046702E31}"/>
              </a:ext>
            </a:extLst>
          </p:cNvPr>
          <p:cNvSpPr/>
          <p:nvPr/>
        </p:nvSpPr>
        <p:spPr>
          <a:xfrm>
            <a:off x="9868144" y="7856964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98" y="26"/>
                </a:moveTo>
                <a:cubicBezTo>
                  <a:pt x="84" y="1"/>
                  <a:pt x="52" y="-7"/>
                  <a:pt x="27" y="7"/>
                </a:cubicBezTo>
                <a:cubicBezTo>
                  <a:pt x="2" y="21"/>
                  <a:pt x="-7" y="54"/>
                  <a:pt x="7" y="79"/>
                </a:cubicBezTo>
                <a:cubicBezTo>
                  <a:pt x="22" y="104"/>
                  <a:pt x="54" y="113"/>
                  <a:pt x="79" y="98"/>
                </a:cubicBezTo>
                <a:cubicBezTo>
                  <a:pt x="104" y="83"/>
                  <a:pt x="113" y="51"/>
                  <a:pt x="98" y="2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41" name="Freeform: Shape 2395">
            <a:extLst>
              <a:ext uri="{FF2B5EF4-FFF2-40B4-BE49-F238E27FC236}">
                <a16:creationId xmlns:a16="http://schemas.microsoft.com/office/drawing/2014/main" id="{B2DEE6AC-8F9A-FE4E-AF50-CAE15B3BCEE2}"/>
              </a:ext>
            </a:extLst>
          </p:cNvPr>
          <p:cNvSpPr/>
          <p:nvPr/>
        </p:nvSpPr>
        <p:spPr>
          <a:xfrm>
            <a:off x="9598835" y="7116364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105" y="44"/>
                </a:moveTo>
                <a:cubicBezTo>
                  <a:pt x="99" y="15"/>
                  <a:pt x="72" y="-4"/>
                  <a:pt x="44" y="1"/>
                </a:cubicBezTo>
                <a:cubicBezTo>
                  <a:pt x="15" y="6"/>
                  <a:pt x="-4" y="33"/>
                  <a:pt x="1" y="62"/>
                </a:cubicBezTo>
                <a:cubicBezTo>
                  <a:pt x="6" y="90"/>
                  <a:pt x="33" y="109"/>
                  <a:pt x="62" y="104"/>
                </a:cubicBezTo>
                <a:cubicBezTo>
                  <a:pt x="91" y="99"/>
                  <a:pt x="109" y="72"/>
                  <a:pt x="105" y="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42" name="Freeform: Shape 2396">
            <a:extLst>
              <a:ext uri="{FF2B5EF4-FFF2-40B4-BE49-F238E27FC236}">
                <a16:creationId xmlns:a16="http://schemas.microsoft.com/office/drawing/2014/main" id="{D2741DFD-402E-AE42-837E-E824357150F2}"/>
              </a:ext>
            </a:extLst>
          </p:cNvPr>
          <p:cNvSpPr/>
          <p:nvPr/>
        </p:nvSpPr>
        <p:spPr>
          <a:xfrm>
            <a:off x="9598835" y="6325269"/>
            <a:ext cx="437628" cy="4418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6">
                <a:moveTo>
                  <a:pt x="105" y="62"/>
                </a:moveTo>
                <a:cubicBezTo>
                  <a:pt x="109" y="34"/>
                  <a:pt x="91" y="6"/>
                  <a:pt x="62" y="1"/>
                </a:cubicBezTo>
                <a:cubicBezTo>
                  <a:pt x="33" y="-4"/>
                  <a:pt x="6" y="15"/>
                  <a:pt x="1" y="44"/>
                </a:cubicBezTo>
                <a:cubicBezTo>
                  <a:pt x="-4" y="73"/>
                  <a:pt x="15" y="100"/>
                  <a:pt x="44" y="105"/>
                </a:cubicBezTo>
                <a:cubicBezTo>
                  <a:pt x="72" y="110"/>
                  <a:pt x="99" y="91"/>
                  <a:pt x="105" y="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43" name="Freeform: Shape 2397">
            <a:extLst>
              <a:ext uri="{FF2B5EF4-FFF2-40B4-BE49-F238E27FC236}">
                <a16:creationId xmlns:a16="http://schemas.microsoft.com/office/drawing/2014/main" id="{EFE496EC-2286-3B47-9BF9-EFC68B626FB5}"/>
              </a:ext>
            </a:extLst>
          </p:cNvPr>
          <p:cNvSpPr/>
          <p:nvPr/>
        </p:nvSpPr>
        <p:spPr>
          <a:xfrm>
            <a:off x="9868144" y="5584669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98" y="78"/>
                </a:moveTo>
                <a:cubicBezTo>
                  <a:pt x="113" y="53"/>
                  <a:pt x="104" y="21"/>
                  <a:pt x="79" y="7"/>
                </a:cubicBezTo>
                <a:cubicBezTo>
                  <a:pt x="54" y="-8"/>
                  <a:pt x="22" y="1"/>
                  <a:pt x="7" y="26"/>
                </a:cubicBezTo>
                <a:cubicBezTo>
                  <a:pt x="-7" y="51"/>
                  <a:pt x="2" y="83"/>
                  <a:pt x="27" y="97"/>
                </a:cubicBezTo>
                <a:cubicBezTo>
                  <a:pt x="52" y="112"/>
                  <a:pt x="84" y="103"/>
                  <a:pt x="98" y="7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44" name="Freeform: Shape 2398">
            <a:extLst>
              <a:ext uri="{FF2B5EF4-FFF2-40B4-BE49-F238E27FC236}">
                <a16:creationId xmlns:a16="http://schemas.microsoft.com/office/drawing/2014/main" id="{8F1A0EEB-3FD5-664F-9882-D57877A4FB3D}"/>
              </a:ext>
            </a:extLst>
          </p:cNvPr>
          <p:cNvSpPr/>
          <p:nvPr/>
        </p:nvSpPr>
        <p:spPr>
          <a:xfrm>
            <a:off x="10373098" y="4982932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87" y="93"/>
                </a:moveTo>
                <a:cubicBezTo>
                  <a:pt x="109" y="74"/>
                  <a:pt x="112" y="41"/>
                  <a:pt x="94" y="19"/>
                </a:cubicBezTo>
                <a:cubicBezTo>
                  <a:pt x="75" y="-4"/>
                  <a:pt x="42" y="-6"/>
                  <a:pt x="19" y="12"/>
                </a:cubicBezTo>
                <a:cubicBezTo>
                  <a:pt x="-3" y="31"/>
                  <a:pt x="-6" y="64"/>
                  <a:pt x="13" y="86"/>
                </a:cubicBezTo>
                <a:cubicBezTo>
                  <a:pt x="32" y="108"/>
                  <a:pt x="65" y="112"/>
                  <a:pt x="87" y="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45" name="Freeform: Shape 2399">
            <a:extLst>
              <a:ext uri="{FF2B5EF4-FFF2-40B4-BE49-F238E27FC236}">
                <a16:creationId xmlns:a16="http://schemas.microsoft.com/office/drawing/2014/main" id="{08BC6462-58C1-4040-B7E2-019A2998C15B}"/>
              </a:ext>
            </a:extLst>
          </p:cNvPr>
          <p:cNvSpPr/>
          <p:nvPr/>
        </p:nvSpPr>
        <p:spPr>
          <a:xfrm>
            <a:off x="11058995" y="4587385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1" y="102"/>
                </a:moveTo>
                <a:cubicBezTo>
                  <a:pt x="98" y="92"/>
                  <a:pt x="112" y="62"/>
                  <a:pt x="102" y="35"/>
                </a:cubicBezTo>
                <a:cubicBezTo>
                  <a:pt x="92" y="8"/>
                  <a:pt x="62" y="-7"/>
                  <a:pt x="35" y="4"/>
                </a:cubicBezTo>
                <a:cubicBezTo>
                  <a:pt x="7" y="14"/>
                  <a:pt x="-7" y="44"/>
                  <a:pt x="3" y="71"/>
                </a:cubicBezTo>
                <a:cubicBezTo>
                  <a:pt x="13" y="98"/>
                  <a:pt x="43" y="112"/>
                  <a:pt x="71" y="1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47" name="Freeform: Shape 2400">
            <a:extLst>
              <a:ext uri="{FF2B5EF4-FFF2-40B4-BE49-F238E27FC236}">
                <a16:creationId xmlns:a16="http://schemas.microsoft.com/office/drawing/2014/main" id="{82968ADD-0CF2-814E-B612-E93B45EE28EE}"/>
              </a:ext>
            </a:extLst>
          </p:cNvPr>
          <p:cNvSpPr/>
          <p:nvPr/>
        </p:nvSpPr>
        <p:spPr>
          <a:xfrm>
            <a:off x="10831766" y="5719324"/>
            <a:ext cx="2444822" cy="244482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2" h="582">
                <a:moveTo>
                  <a:pt x="291" y="0"/>
                </a:moveTo>
                <a:cubicBezTo>
                  <a:pt x="452" y="0"/>
                  <a:pt x="582" y="130"/>
                  <a:pt x="582" y="291"/>
                </a:cubicBezTo>
                <a:cubicBezTo>
                  <a:pt x="582" y="452"/>
                  <a:pt x="452" y="582"/>
                  <a:pt x="291" y="582"/>
                </a:cubicBezTo>
                <a:cubicBezTo>
                  <a:pt x="130" y="582"/>
                  <a:pt x="0" y="452"/>
                  <a:pt x="0" y="291"/>
                </a:cubicBezTo>
                <a:cubicBezTo>
                  <a:pt x="0" y="130"/>
                  <a:pt x="130" y="0"/>
                  <a:pt x="291" y="0"/>
                </a:cubicBez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48" name="Freeform: Shape 2382">
            <a:extLst>
              <a:ext uri="{FF2B5EF4-FFF2-40B4-BE49-F238E27FC236}">
                <a16:creationId xmlns:a16="http://schemas.microsoft.com/office/drawing/2014/main" id="{9E9001A7-FA26-F040-92A4-4AE7ACD205DF}"/>
              </a:ext>
            </a:extLst>
          </p:cNvPr>
          <p:cNvSpPr/>
          <p:nvPr/>
        </p:nvSpPr>
        <p:spPr>
          <a:xfrm>
            <a:off x="18721669" y="4452730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52" y="105"/>
                </a:moveTo>
                <a:cubicBezTo>
                  <a:pt x="81" y="105"/>
                  <a:pt x="105" y="81"/>
                  <a:pt x="105" y="52"/>
                </a:cubicBezTo>
                <a:cubicBezTo>
                  <a:pt x="105" y="24"/>
                  <a:pt x="81" y="0"/>
                  <a:pt x="52" y="0"/>
                </a:cubicBezTo>
                <a:cubicBezTo>
                  <a:pt x="23" y="0"/>
                  <a:pt x="0" y="24"/>
                  <a:pt x="0" y="52"/>
                </a:cubicBezTo>
                <a:cubicBezTo>
                  <a:pt x="0" y="81"/>
                  <a:pt x="23" y="105"/>
                  <a:pt x="52" y="105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49" name="Freeform: Shape 2383">
            <a:extLst>
              <a:ext uri="{FF2B5EF4-FFF2-40B4-BE49-F238E27FC236}">
                <a16:creationId xmlns:a16="http://schemas.microsoft.com/office/drawing/2014/main" id="{98D34023-C828-5E45-8E72-48DA50A6FEAE}"/>
              </a:ext>
            </a:extLst>
          </p:cNvPr>
          <p:cNvSpPr/>
          <p:nvPr/>
        </p:nvSpPr>
        <p:spPr>
          <a:xfrm>
            <a:off x="19495944" y="4587385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35" y="102"/>
                </a:moveTo>
                <a:cubicBezTo>
                  <a:pt x="62" y="112"/>
                  <a:pt x="92" y="98"/>
                  <a:pt x="102" y="71"/>
                </a:cubicBezTo>
                <a:cubicBezTo>
                  <a:pt x="112" y="44"/>
                  <a:pt x="98" y="14"/>
                  <a:pt x="71" y="4"/>
                </a:cubicBezTo>
                <a:cubicBezTo>
                  <a:pt x="43" y="-7"/>
                  <a:pt x="13" y="8"/>
                  <a:pt x="3" y="35"/>
                </a:cubicBezTo>
                <a:cubicBezTo>
                  <a:pt x="-7" y="62"/>
                  <a:pt x="7" y="92"/>
                  <a:pt x="35" y="102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50" name="Freeform: Shape 2384">
            <a:extLst>
              <a:ext uri="{FF2B5EF4-FFF2-40B4-BE49-F238E27FC236}">
                <a16:creationId xmlns:a16="http://schemas.microsoft.com/office/drawing/2014/main" id="{48237A07-AD7D-C142-929E-A2472619EF35}"/>
              </a:ext>
            </a:extLst>
          </p:cNvPr>
          <p:cNvSpPr/>
          <p:nvPr/>
        </p:nvSpPr>
        <p:spPr>
          <a:xfrm>
            <a:off x="20177633" y="4982932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19" y="93"/>
                </a:moveTo>
                <a:cubicBezTo>
                  <a:pt x="41" y="112"/>
                  <a:pt x="75" y="108"/>
                  <a:pt x="93" y="86"/>
                </a:cubicBezTo>
                <a:cubicBezTo>
                  <a:pt x="112" y="64"/>
                  <a:pt x="109" y="31"/>
                  <a:pt x="87" y="12"/>
                </a:cubicBezTo>
                <a:cubicBezTo>
                  <a:pt x="64" y="-6"/>
                  <a:pt x="31" y="-4"/>
                  <a:pt x="13" y="19"/>
                </a:cubicBezTo>
                <a:cubicBezTo>
                  <a:pt x="-6" y="41"/>
                  <a:pt x="-3" y="74"/>
                  <a:pt x="19" y="93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51" name="Freeform: Shape 2385">
            <a:extLst>
              <a:ext uri="{FF2B5EF4-FFF2-40B4-BE49-F238E27FC236}">
                <a16:creationId xmlns:a16="http://schemas.microsoft.com/office/drawing/2014/main" id="{94E4787F-0794-9044-98E7-F53B4BB813F4}"/>
              </a:ext>
            </a:extLst>
          </p:cNvPr>
          <p:cNvSpPr/>
          <p:nvPr/>
        </p:nvSpPr>
        <p:spPr>
          <a:xfrm>
            <a:off x="20682588" y="5584669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" y="78"/>
                </a:moveTo>
                <a:cubicBezTo>
                  <a:pt x="21" y="103"/>
                  <a:pt x="53" y="112"/>
                  <a:pt x="79" y="97"/>
                </a:cubicBezTo>
                <a:cubicBezTo>
                  <a:pt x="103" y="83"/>
                  <a:pt x="112" y="51"/>
                  <a:pt x="98" y="26"/>
                </a:cubicBezTo>
                <a:cubicBezTo>
                  <a:pt x="83" y="1"/>
                  <a:pt x="51" y="-8"/>
                  <a:pt x="26" y="7"/>
                </a:cubicBezTo>
                <a:cubicBezTo>
                  <a:pt x="1" y="21"/>
                  <a:pt x="-8" y="53"/>
                  <a:pt x="7" y="78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52" name="Freeform: Shape 2386">
            <a:extLst>
              <a:ext uri="{FF2B5EF4-FFF2-40B4-BE49-F238E27FC236}">
                <a16:creationId xmlns:a16="http://schemas.microsoft.com/office/drawing/2014/main" id="{F5EA80C2-1E87-1C44-9A95-B635A6000321}"/>
              </a:ext>
            </a:extLst>
          </p:cNvPr>
          <p:cNvSpPr/>
          <p:nvPr/>
        </p:nvSpPr>
        <p:spPr>
          <a:xfrm>
            <a:off x="20951897" y="6325269"/>
            <a:ext cx="441835" cy="4418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" h="106">
                <a:moveTo>
                  <a:pt x="1" y="62"/>
                </a:moveTo>
                <a:cubicBezTo>
                  <a:pt x="7" y="91"/>
                  <a:pt x="34" y="110"/>
                  <a:pt x="62" y="105"/>
                </a:cubicBezTo>
                <a:cubicBezTo>
                  <a:pt x="91" y="100"/>
                  <a:pt x="110" y="73"/>
                  <a:pt x="105" y="44"/>
                </a:cubicBezTo>
                <a:cubicBezTo>
                  <a:pt x="100" y="15"/>
                  <a:pt x="73" y="-4"/>
                  <a:pt x="44" y="1"/>
                </a:cubicBezTo>
                <a:cubicBezTo>
                  <a:pt x="16" y="6"/>
                  <a:pt x="-4" y="34"/>
                  <a:pt x="1" y="62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53" name="Freeform: Shape 2387">
            <a:extLst>
              <a:ext uri="{FF2B5EF4-FFF2-40B4-BE49-F238E27FC236}">
                <a16:creationId xmlns:a16="http://schemas.microsoft.com/office/drawing/2014/main" id="{22F7393A-79E8-494B-BFFE-D4844231508C}"/>
              </a:ext>
            </a:extLst>
          </p:cNvPr>
          <p:cNvSpPr/>
          <p:nvPr/>
        </p:nvSpPr>
        <p:spPr>
          <a:xfrm>
            <a:off x="20951897" y="7116364"/>
            <a:ext cx="441835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" h="105">
                <a:moveTo>
                  <a:pt x="1" y="44"/>
                </a:moveTo>
                <a:cubicBezTo>
                  <a:pt x="-4" y="72"/>
                  <a:pt x="16" y="99"/>
                  <a:pt x="44" y="104"/>
                </a:cubicBezTo>
                <a:cubicBezTo>
                  <a:pt x="73" y="109"/>
                  <a:pt x="100" y="90"/>
                  <a:pt x="105" y="62"/>
                </a:cubicBezTo>
                <a:cubicBezTo>
                  <a:pt x="110" y="33"/>
                  <a:pt x="91" y="6"/>
                  <a:pt x="62" y="1"/>
                </a:cubicBezTo>
                <a:cubicBezTo>
                  <a:pt x="34" y="-4"/>
                  <a:pt x="7" y="15"/>
                  <a:pt x="1" y="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54" name="Freeform: Shape 2388">
            <a:extLst>
              <a:ext uri="{FF2B5EF4-FFF2-40B4-BE49-F238E27FC236}">
                <a16:creationId xmlns:a16="http://schemas.microsoft.com/office/drawing/2014/main" id="{C6405006-0ED7-9344-8A71-01E7FB62A13C}"/>
              </a:ext>
            </a:extLst>
          </p:cNvPr>
          <p:cNvSpPr/>
          <p:nvPr/>
        </p:nvSpPr>
        <p:spPr>
          <a:xfrm>
            <a:off x="20682588" y="7856964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" y="26"/>
                </a:moveTo>
                <a:cubicBezTo>
                  <a:pt x="-8" y="51"/>
                  <a:pt x="1" y="83"/>
                  <a:pt x="26" y="98"/>
                </a:cubicBezTo>
                <a:cubicBezTo>
                  <a:pt x="51" y="113"/>
                  <a:pt x="83" y="104"/>
                  <a:pt x="98" y="79"/>
                </a:cubicBezTo>
                <a:cubicBezTo>
                  <a:pt x="112" y="54"/>
                  <a:pt x="103" y="21"/>
                  <a:pt x="79" y="7"/>
                </a:cubicBezTo>
                <a:cubicBezTo>
                  <a:pt x="53" y="-7"/>
                  <a:pt x="21" y="1"/>
                  <a:pt x="7" y="2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55" name="Freeform: Shape 2389">
            <a:extLst>
              <a:ext uri="{FF2B5EF4-FFF2-40B4-BE49-F238E27FC236}">
                <a16:creationId xmlns:a16="http://schemas.microsoft.com/office/drawing/2014/main" id="{6398D27C-E358-F04A-B9ED-5BB7A25A17F9}"/>
              </a:ext>
            </a:extLst>
          </p:cNvPr>
          <p:cNvSpPr/>
          <p:nvPr/>
        </p:nvSpPr>
        <p:spPr>
          <a:xfrm>
            <a:off x="20177633" y="8458701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19" y="13"/>
                </a:moveTo>
                <a:cubicBezTo>
                  <a:pt x="-3" y="32"/>
                  <a:pt x="-6" y="65"/>
                  <a:pt x="13" y="87"/>
                </a:cubicBezTo>
                <a:cubicBezTo>
                  <a:pt x="31" y="109"/>
                  <a:pt x="64" y="112"/>
                  <a:pt x="87" y="93"/>
                </a:cubicBezTo>
                <a:cubicBezTo>
                  <a:pt x="109" y="75"/>
                  <a:pt x="112" y="42"/>
                  <a:pt x="93" y="19"/>
                </a:cubicBezTo>
                <a:cubicBezTo>
                  <a:pt x="75" y="-3"/>
                  <a:pt x="41" y="-6"/>
                  <a:pt x="19" y="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56" name="Freeform: Shape 2390">
            <a:extLst>
              <a:ext uri="{FF2B5EF4-FFF2-40B4-BE49-F238E27FC236}">
                <a16:creationId xmlns:a16="http://schemas.microsoft.com/office/drawing/2014/main" id="{76D5C48D-D5FB-CC4A-BB05-1F9FD8F31E1F}"/>
              </a:ext>
            </a:extLst>
          </p:cNvPr>
          <p:cNvSpPr/>
          <p:nvPr/>
        </p:nvSpPr>
        <p:spPr>
          <a:xfrm>
            <a:off x="19495944" y="8854237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35" y="3"/>
                </a:moveTo>
                <a:cubicBezTo>
                  <a:pt x="7" y="13"/>
                  <a:pt x="-7" y="43"/>
                  <a:pt x="3" y="71"/>
                </a:cubicBezTo>
                <a:cubicBezTo>
                  <a:pt x="13" y="98"/>
                  <a:pt x="43" y="112"/>
                  <a:pt x="71" y="102"/>
                </a:cubicBezTo>
                <a:cubicBezTo>
                  <a:pt x="98" y="92"/>
                  <a:pt x="112" y="62"/>
                  <a:pt x="102" y="35"/>
                </a:cubicBezTo>
                <a:cubicBezTo>
                  <a:pt x="92" y="8"/>
                  <a:pt x="62" y="-7"/>
                  <a:pt x="35" y="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57" name="Freeform: Shape 2391">
            <a:extLst>
              <a:ext uri="{FF2B5EF4-FFF2-40B4-BE49-F238E27FC236}">
                <a16:creationId xmlns:a16="http://schemas.microsoft.com/office/drawing/2014/main" id="{43C0D830-80FC-8946-89F2-A2869804D164}"/>
              </a:ext>
            </a:extLst>
          </p:cNvPr>
          <p:cNvSpPr/>
          <p:nvPr/>
        </p:nvSpPr>
        <p:spPr>
          <a:xfrm>
            <a:off x="18721669" y="8993100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52" y="0"/>
                </a:moveTo>
                <a:cubicBezTo>
                  <a:pt x="23" y="0"/>
                  <a:pt x="0" y="23"/>
                  <a:pt x="0" y="52"/>
                </a:cubicBezTo>
                <a:cubicBezTo>
                  <a:pt x="0" y="81"/>
                  <a:pt x="23" y="105"/>
                  <a:pt x="52" y="105"/>
                </a:cubicBezTo>
                <a:cubicBezTo>
                  <a:pt x="81" y="105"/>
                  <a:pt x="105" y="81"/>
                  <a:pt x="105" y="52"/>
                </a:cubicBezTo>
                <a:cubicBezTo>
                  <a:pt x="105" y="23"/>
                  <a:pt x="81" y="0"/>
                  <a:pt x="5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58" name="Freeform: Shape 2392">
            <a:extLst>
              <a:ext uri="{FF2B5EF4-FFF2-40B4-BE49-F238E27FC236}">
                <a16:creationId xmlns:a16="http://schemas.microsoft.com/office/drawing/2014/main" id="{6BA7BB95-C832-7145-99F6-B4B23633380D}"/>
              </a:ext>
            </a:extLst>
          </p:cNvPr>
          <p:cNvSpPr/>
          <p:nvPr/>
        </p:nvSpPr>
        <p:spPr>
          <a:xfrm>
            <a:off x="17943209" y="8854237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1" y="3"/>
                </a:moveTo>
                <a:cubicBezTo>
                  <a:pt x="43" y="-7"/>
                  <a:pt x="13" y="8"/>
                  <a:pt x="3" y="35"/>
                </a:cubicBezTo>
                <a:cubicBezTo>
                  <a:pt x="-7" y="62"/>
                  <a:pt x="7" y="92"/>
                  <a:pt x="35" y="102"/>
                </a:cubicBezTo>
                <a:cubicBezTo>
                  <a:pt x="62" y="112"/>
                  <a:pt x="92" y="98"/>
                  <a:pt x="102" y="71"/>
                </a:cubicBezTo>
                <a:cubicBezTo>
                  <a:pt x="112" y="43"/>
                  <a:pt x="98" y="13"/>
                  <a:pt x="71" y="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59" name="Freeform: Shape 2393">
            <a:extLst>
              <a:ext uri="{FF2B5EF4-FFF2-40B4-BE49-F238E27FC236}">
                <a16:creationId xmlns:a16="http://schemas.microsoft.com/office/drawing/2014/main" id="{8B2CF999-145E-984A-BF03-94B7E03ADCEB}"/>
              </a:ext>
            </a:extLst>
          </p:cNvPr>
          <p:cNvSpPr/>
          <p:nvPr/>
        </p:nvSpPr>
        <p:spPr>
          <a:xfrm>
            <a:off x="17257312" y="8458701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87" y="13"/>
                </a:moveTo>
                <a:cubicBezTo>
                  <a:pt x="65" y="-6"/>
                  <a:pt x="32" y="-3"/>
                  <a:pt x="13" y="19"/>
                </a:cubicBezTo>
                <a:cubicBezTo>
                  <a:pt x="-6" y="42"/>
                  <a:pt x="-3" y="75"/>
                  <a:pt x="19" y="93"/>
                </a:cubicBezTo>
                <a:cubicBezTo>
                  <a:pt x="42" y="112"/>
                  <a:pt x="75" y="109"/>
                  <a:pt x="94" y="87"/>
                </a:cubicBezTo>
                <a:cubicBezTo>
                  <a:pt x="112" y="65"/>
                  <a:pt x="109" y="32"/>
                  <a:pt x="87" y="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60" name="Freeform: Shape 2394">
            <a:extLst>
              <a:ext uri="{FF2B5EF4-FFF2-40B4-BE49-F238E27FC236}">
                <a16:creationId xmlns:a16="http://schemas.microsoft.com/office/drawing/2014/main" id="{639BA716-211E-384F-812B-18D2856B4F68}"/>
              </a:ext>
            </a:extLst>
          </p:cNvPr>
          <p:cNvSpPr/>
          <p:nvPr/>
        </p:nvSpPr>
        <p:spPr>
          <a:xfrm>
            <a:off x="16752358" y="7856964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98" y="26"/>
                </a:moveTo>
                <a:cubicBezTo>
                  <a:pt x="84" y="1"/>
                  <a:pt x="52" y="-7"/>
                  <a:pt x="27" y="7"/>
                </a:cubicBezTo>
                <a:cubicBezTo>
                  <a:pt x="2" y="21"/>
                  <a:pt x="-7" y="54"/>
                  <a:pt x="7" y="79"/>
                </a:cubicBezTo>
                <a:cubicBezTo>
                  <a:pt x="22" y="104"/>
                  <a:pt x="54" y="113"/>
                  <a:pt x="79" y="98"/>
                </a:cubicBezTo>
                <a:cubicBezTo>
                  <a:pt x="104" y="83"/>
                  <a:pt x="113" y="51"/>
                  <a:pt x="98" y="2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61" name="Freeform: Shape 2395">
            <a:extLst>
              <a:ext uri="{FF2B5EF4-FFF2-40B4-BE49-F238E27FC236}">
                <a16:creationId xmlns:a16="http://schemas.microsoft.com/office/drawing/2014/main" id="{C4EBB0EE-8E4E-C745-A6C5-7A39AA5EE195}"/>
              </a:ext>
            </a:extLst>
          </p:cNvPr>
          <p:cNvSpPr/>
          <p:nvPr/>
        </p:nvSpPr>
        <p:spPr>
          <a:xfrm>
            <a:off x="16483049" y="7116364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105" y="44"/>
                </a:moveTo>
                <a:cubicBezTo>
                  <a:pt x="99" y="15"/>
                  <a:pt x="72" y="-4"/>
                  <a:pt x="44" y="1"/>
                </a:cubicBezTo>
                <a:cubicBezTo>
                  <a:pt x="15" y="6"/>
                  <a:pt x="-4" y="33"/>
                  <a:pt x="1" y="62"/>
                </a:cubicBezTo>
                <a:cubicBezTo>
                  <a:pt x="6" y="90"/>
                  <a:pt x="33" y="109"/>
                  <a:pt x="62" y="104"/>
                </a:cubicBezTo>
                <a:cubicBezTo>
                  <a:pt x="91" y="99"/>
                  <a:pt x="109" y="72"/>
                  <a:pt x="105" y="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62" name="Freeform: Shape 2396">
            <a:extLst>
              <a:ext uri="{FF2B5EF4-FFF2-40B4-BE49-F238E27FC236}">
                <a16:creationId xmlns:a16="http://schemas.microsoft.com/office/drawing/2014/main" id="{7C125307-31BA-3D46-934B-B2AFE0E0E1E5}"/>
              </a:ext>
            </a:extLst>
          </p:cNvPr>
          <p:cNvSpPr/>
          <p:nvPr/>
        </p:nvSpPr>
        <p:spPr>
          <a:xfrm>
            <a:off x="16483049" y="6325269"/>
            <a:ext cx="437628" cy="4418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6">
                <a:moveTo>
                  <a:pt x="105" y="62"/>
                </a:moveTo>
                <a:cubicBezTo>
                  <a:pt x="109" y="34"/>
                  <a:pt x="91" y="6"/>
                  <a:pt x="62" y="1"/>
                </a:cubicBezTo>
                <a:cubicBezTo>
                  <a:pt x="33" y="-4"/>
                  <a:pt x="6" y="15"/>
                  <a:pt x="1" y="44"/>
                </a:cubicBezTo>
                <a:cubicBezTo>
                  <a:pt x="-4" y="73"/>
                  <a:pt x="15" y="100"/>
                  <a:pt x="44" y="105"/>
                </a:cubicBezTo>
                <a:cubicBezTo>
                  <a:pt x="72" y="110"/>
                  <a:pt x="99" y="91"/>
                  <a:pt x="105" y="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63" name="Freeform: Shape 2397">
            <a:extLst>
              <a:ext uri="{FF2B5EF4-FFF2-40B4-BE49-F238E27FC236}">
                <a16:creationId xmlns:a16="http://schemas.microsoft.com/office/drawing/2014/main" id="{586DFDBF-D9B8-A045-83B5-2CB320D4F71A}"/>
              </a:ext>
            </a:extLst>
          </p:cNvPr>
          <p:cNvSpPr/>
          <p:nvPr/>
        </p:nvSpPr>
        <p:spPr>
          <a:xfrm>
            <a:off x="16752358" y="5584669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98" y="78"/>
                </a:moveTo>
                <a:cubicBezTo>
                  <a:pt x="113" y="53"/>
                  <a:pt x="104" y="21"/>
                  <a:pt x="79" y="7"/>
                </a:cubicBezTo>
                <a:cubicBezTo>
                  <a:pt x="54" y="-8"/>
                  <a:pt x="22" y="1"/>
                  <a:pt x="7" y="26"/>
                </a:cubicBezTo>
                <a:cubicBezTo>
                  <a:pt x="-7" y="51"/>
                  <a:pt x="2" y="83"/>
                  <a:pt x="27" y="97"/>
                </a:cubicBezTo>
                <a:cubicBezTo>
                  <a:pt x="52" y="112"/>
                  <a:pt x="84" y="103"/>
                  <a:pt x="98" y="7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64" name="Freeform: Shape 2398">
            <a:extLst>
              <a:ext uri="{FF2B5EF4-FFF2-40B4-BE49-F238E27FC236}">
                <a16:creationId xmlns:a16="http://schemas.microsoft.com/office/drawing/2014/main" id="{8568914D-383F-2B43-901C-C5A198A4D226}"/>
              </a:ext>
            </a:extLst>
          </p:cNvPr>
          <p:cNvSpPr/>
          <p:nvPr/>
        </p:nvSpPr>
        <p:spPr>
          <a:xfrm>
            <a:off x="17257312" y="4982932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87" y="93"/>
                </a:moveTo>
                <a:cubicBezTo>
                  <a:pt x="109" y="74"/>
                  <a:pt x="112" y="41"/>
                  <a:pt x="94" y="19"/>
                </a:cubicBezTo>
                <a:cubicBezTo>
                  <a:pt x="75" y="-4"/>
                  <a:pt x="42" y="-6"/>
                  <a:pt x="19" y="12"/>
                </a:cubicBezTo>
                <a:cubicBezTo>
                  <a:pt x="-3" y="31"/>
                  <a:pt x="-6" y="64"/>
                  <a:pt x="13" y="86"/>
                </a:cubicBezTo>
                <a:cubicBezTo>
                  <a:pt x="32" y="108"/>
                  <a:pt x="65" y="112"/>
                  <a:pt x="87" y="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65" name="Freeform: Shape 2399">
            <a:extLst>
              <a:ext uri="{FF2B5EF4-FFF2-40B4-BE49-F238E27FC236}">
                <a16:creationId xmlns:a16="http://schemas.microsoft.com/office/drawing/2014/main" id="{AE7BAC23-941F-0A49-9917-E56FD59D4506}"/>
              </a:ext>
            </a:extLst>
          </p:cNvPr>
          <p:cNvSpPr/>
          <p:nvPr/>
        </p:nvSpPr>
        <p:spPr>
          <a:xfrm>
            <a:off x="17943209" y="4587385"/>
            <a:ext cx="437628" cy="4376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" h="105">
                <a:moveTo>
                  <a:pt x="71" y="102"/>
                </a:moveTo>
                <a:cubicBezTo>
                  <a:pt x="98" y="92"/>
                  <a:pt x="112" y="62"/>
                  <a:pt x="102" y="35"/>
                </a:cubicBezTo>
                <a:cubicBezTo>
                  <a:pt x="92" y="8"/>
                  <a:pt x="62" y="-7"/>
                  <a:pt x="35" y="4"/>
                </a:cubicBezTo>
                <a:cubicBezTo>
                  <a:pt x="7" y="14"/>
                  <a:pt x="-7" y="44"/>
                  <a:pt x="3" y="71"/>
                </a:cubicBezTo>
                <a:cubicBezTo>
                  <a:pt x="13" y="98"/>
                  <a:pt x="43" y="112"/>
                  <a:pt x="71" y="1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66" name="Freeform: Shape 2400">
            <a:extLst>
              <a:ext uri="{FF2B5EF4-FFF2-40B4-BE49-F238E27FC236}">
                <a16:creationId xmlns:a16="http://schemas.microsoft.com/office/drawing/2014/main" id="{251F3B5B-B101-F049-BDF5-D77A710AFB73}"/>
              </a:ext>
            </a:extLst>
          </p:cNvPr>
          <p:cNvSpPr/>
          <p:nvPr/>
        </p:nvSpPr>
        <p:spPr>
          <a:xfrm>
            <a:off x="17715980" y="5719324"/>
            <a:ext cx="2444822" cy="244482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2" h="582">
                <a:moveTo>
                  <a:pt x="291" y="0"/>
                </a:moveTo>
                <a:cubicBezTo>
                  <a:pt x="452" y="0"/>
                  <a:pt x="582" y="130"/>
                  <a:pt x="582" y="291"/>
                </a:cubicBezTo>
                <a:cubicBezTo>
                  <a:pt x="582" y="452"/>
                  <a:pt x="452" y="582"/>
                  <a:pt x="291" y="582"/>
                </a:cubicBezTo>
                <a:cubicBezTo>
                  <a:pt x="130" y="582"/>
                  <a:pt x="0" y="452"/>
                  <a:pt x="0" y="291"/>
                </a:cubicBezTo>
                <a:cubicBezTo>
                  <a:pt x="0" y="130"/>
                  <a:pt x="130" y="0"/>
                  <a:pt x="291" y="0"/>
                </a:cubicBezTo>
                <a:close/>
              </a:path>
            </a:pathLst>
          </a:custGeom>
          <a:solidFill>
            <a:srgbClr val="4452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grpSp>
        <p:nvGrpSpPr>
          <p:cNvPr id="69" name="Group 5">
            <a:extLst>
              <a:ext uri="{FF2B5EF4-FFF2-40B4-BE49-F238E27FC236}">
                <a16:creationId xmlns:a16="http://schemas.microsoft.com/office/drawing/2014/main" id="{C6FA5C34-B2E4-5447-A4BD-807094397591}"/>
              </a:ext>
            </a:extLst>
          </p:cNvPr>
          <p:cNvGrpSpPr/>
          <p:nvPr/>
        </p:nvGrpSpPr>
        <p:grpSpPr>
          <a:xfrm>
            <a:off x="3202744" y="9998813"/>
            <a:ext cx="4473343" cy="1852458"/>
            <a:chOff x="1971151" y="6304316"/>
            <a:chExt cx="4473343" cy="1852458"/>
          </a:xfrm>
        </p:grpSpPr>
        <p:sp>
          <p:nvSpPr>
            <p:cNvPr id="70" name="Rectangle 126">
              <a:extLst>
                <a:ext uri="{FF2B5EF4-FFF2-40B4-BE49-F238E27FC236}">
                  <a16:creationId xmlns:a16="http://schemas.microsoft.com/office/drawing/2014/main" id="{9F567239-C241-D346-925D-DE6BB88CFB19}"/>
                </a:ext>
              </a:extLst>
            </p:cNvPr>
            <p:cNvSpPr/>
            <p:nvPr/>
          </p:nvSpPr>
          <p:spPr>
            <a:xfrm>
              <a:off x="1971151" y="7014217"/>
              <a:ext cx="4473343" cy="1142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4299"/>
                </a:lnSpc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ontserrat Light" charset="0"/>
                </a:rPr>
                <a:t>자기소개서에 대한 객관적인 평가가 가능하다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ontserrat Light" charset="0"/>
                </a:rPr>
                <a:t>.</a:t>
              </a:r>
              <a:endParaRPr 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endParaRPr>
            </a:p>
          </p:txBody>
        </p:sp>
        <p:sp>
          <p:nvSpPr>
            <p:cNvPr id="71" name="Rectangle 127">
              <a:extLst>
                <a:ext uri="{FF2B5EF4-FFF2-40B4-BE49-F238E27FC236}">
                  <a16:creationId xmlns:a16="http://schemas.microsoft.com/office/drawing/2014/main" id="{5DDEB423-00B5-3046-8125-33109F9DC327}"/>
                </a:ext>
              </a:extLst>
            </p:cNvPr>
            <p:cNvSpPr/>
            <p:nvPr/>
          </p:nvSpPr>
          <p:spPr>
            <a:xfrm>
              <a:off x="2495102" y="6304316"/>
              <a:ext cx="34254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ontserrat Bold" charset="0"/>
                </a:rPr>
                <a:t>객관적인 평가</a:t>
              </a:r>
              <a:endParaRPr lang="en-US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Bold" charset="0"/>
              </a:endParaRPr>
            </a:p>
          </p:txBody>
        </p:sp>
      </p:grpSp>
      <p:grpSp>
        <p:nvGrpSpPr>
          <p:cNvPr id="72" name="Group 128">
            <a:extLst>
              <a:ext uri="{FF2B5EF4-FFF2-40B4-BE49-F238E27FC236}">
                <a16:creationId xmlns:a16="http://schemas.microsoft.com/office/drawing/2014/main" id="{F8B706CF-6471-1E48-9CC2-AAE0FEDA22D2}"/>
              </a:ext>
            </a:extLst>
          </p:cNvPr>
          <p:cNvGrpSpPr/>
          <p:nvPr/>
        </p:nvGrpSpPr>
        <p:grpSpPr>
          <a:xfrm>
            <a:off x="9815257" y="10034725"/>
            <a:ext cx="4473343" cy="1816546"/>
            <a:chOff x="1971151" y="6340228"/>
            <a:chExt cx="4473343" cy="1816546"/>
          </a:xfrm>
        </p:grpSpPr>
        <p:sp>
          <p:nvSpPr>
            <p:cNvPr id="73" name="Rectangle 129">
              <a:extLst>
                <a:ext uri="{FF2B5EF4-FFF2-40B4-BE49-F238E27FC236}">
                  <a16:creationId xmlns:a16="http://schemas.microsoft.com/office/drawing/2014/main" id="{EE3FCBB7-B6D3-5C47-9657-77174ECDA3DA}"/>
                </a:ext>
              </a:extLst>
            </p:cNvPr>
            <p:cNvSpPr/>
            <p:nvPr/>
          </p:nvSpPr>
          <p:spPr>
            <a:xfrm>
              <a:off x="1971151" y="7014217"/>
              <a:ext cx="4473343" cy="1142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4299"/>
                </a:lnSpc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ontserrat Light" charset="0"/>
                </a:rPr>
                <a:t>취업을 목표로한 기업에 대한 이해도가 상승한다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ontserrat Light" charset="0"/>
                </a:rPr>
                <a:t>.</a:t>
              </a:r>
              <a:endParaRPr 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endParaRPr>
            </a:p>
          </p:txBody>
        </p:sp>
        <p:sp>
          <p:nvSpPr>
            <p:cNvPr id="74" name="Rectangle 130">
              <a:extLst>
                <a:ext uri="{FF2B5EF4-FFF2-40B4-BE49-F238E27FC236}">
                  <a16:creationId xmlns:a16="http://schemas.microsoft.com/office/drawing/2014/main" id="{96D54A89-7DF8-244A-BD82-8C8C8C8D5D15}"/>
                </a:ext>
              </a:extLst>
            </p:cNvPr>
            <p:cNvSpPr/>
            <p:nvPr/>
          </p:nvSpPr>
          <p:spPr>
            <a:xfrm>
              <a:off x="2330312" y="6340228"/>
              <a:ext cx="37284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ontserrat Bold" charset="0"/>
                </a:rPr>
                <a:t>기업 이해도 상승</a:t>
              </a:r>
              <a:endParaRPr lang="en-US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Bold" charset="0"/>
              </a:endParaRPr>
            </a:p>
          </p:txBody>
        </p:sp>
      </p:grpSp>
      <p:grpSp>
        <p:nvGrpSpPr>
          <p:cNvPr id="75" name="Group 131">
            <a:extLst>
              <a:ext uri="{FF2B5EF4-FFF2-40B4-BE49-F238E27FC236}">
                <a16:creationId xmlns:a16="http://schemas.microsoft.com/office/drawing/2014/main" id="{0374AE9E-209D-4B4B-B0CD-9D0552E0B0AB}"/>
              </a:ext>
            </a:extLst>
          </p:cNvPr>
          <p:cNvGrpSpPr/>
          <p:nvPr/>
        </p:nvGrpSpPr>
        <p:grpSpPr>
          <a:xfrm>
            <a:off x="16701863" y="9998813"/>
            <a:ext cx="4473343" cy="1852458"/>
            <a:chOff x="1971151" y="6304316"/>
            <a:chExt cx="4473343" cy="1852458"/>
          </a:xfrm>
        </p:grpSpPr>
        <p:sp>
          <p:nvSpPr>
            <p:cNvPr id="76" name="Rectangle 132">
              <a:extLst>
                <a:ext uri="{FF2B5EF4-FFF2-40B4-BE49-F238E27FC236}">
                  <a16:creationId xmlns:a16="http://schemas.microsoft.com/office/drawing/2014/main" id="{AFCC8D58-FBD1-974B-A9A5-CC8CA1DBF577}"/>
                </a:ext>
              </a:extLst>
            </p:cNvPr>
            <p:cNvSpPr/>
            <p:nvPr/>
          </p:nvSpPr>
          <p:spPr>
            <a:xfrm>
              <a:off x="1971151" y="7014217"/>
              <a:ext cx="4473343" cy="1142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4299"/>
                </a:lnSpc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ontserrat Light" charset="0"/>
                </a:rPr>
                <a:t>자기소개서 작성에 대한 가이드라인을 제시한다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ontserrat Light" charset="0"/>
                </a:rPr>
                <a:t>.</a:t>
              </a:r>
              <a:endParaRPr 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endParaRPr>
            </a:p>
          </p:txBody>
        </p:sp>
        <p:sp>
          <p:nvSpPr>
            <p:cNvPr id="77" name="Rectangle 133">
              <a:extLst>
                <a:ext uri="{FF2B5EF4-FFF2-40B4-BE49-F238E27FC236}">
                  <a16:creationId xmlns:a16="http://schemas.microsoft.com/office/drawing/2014/main" id="{20F48ADA-4EC2-DD49-8606-E9C4AEB561C2}"/>
                </a:ext>
              </a:extLst>
            </p:cNvPr>
            <p:cNvSpPr/>
            <p:nvPr/>
          </p:nvSpPr>
          <p:spPr>
            <a:xfrm>
              <a:off x="2194462" y="6304316"/>
              <a:ext cx="40267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ontserrat Bold" charset="0"/>
                </a:rPr>
                <a:t>가이드라인 제시</a:t>
              </a:r>
              <a:endParaRPr lang="en-US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Bold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E9C04EE-C6BB-F645-9794-B2FFC21685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1" y="6372858"/>
            <a:ext cx="1114625" cy="111462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670A9E58-A6DB-C44A-AF57-55C50B91C7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338" y="6406144"/>
            <a:ext cx="1071179" cy="107117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87C8E8C-A6E1-2D44-9526-EF825A2C50B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383" y="6308586"/>
            <a:ext cx="1236015" cy="123601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54D848B-8A6A-46F8-B9EC-009BB804FEA9}"/>
              </a:ext>
            </a:extLst>
          </p:cNvPr>
          <p:cNvSpPr txBox="1"/>
          <p:nvPr/>
        </p:nvSpPr>
        <p:spPr>
          <a:xfrm>
            <a:off x="10810090" y="1072708"/>
            <a:ext cx="2757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길</a:t>
            </a:r>
            <a:r>
              <a:rPr lang="en-US" altLang="ko-KR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JOB</a:t>
            </a:r>
            <a:r>
              <a:rPr lang="ko-KR" altLang="en-US" sz="2200" spc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Lato" charset="0"/>
              </a:rPr>
              <a:t>이 프로젝트</a:t>
            </a:r>
            <a:endParaRPr lang="en-US" sz="2200" spc="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125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9AEEA0E-EAF0-E044-B371-5F7B03D9A5E2}"/>
              </a:ext>
            </a:extLst>
          </p:cNvPr>
          <p:cNvSpPr/>
          <p:nvPr/>
        </p:nvSpPr>
        <p:spPr>
          <a:xfrm>
            <a:off x="1424306" y="3725759"/>
            <a:ext cx="12358059" cy="8168640"/>
          </a:xfrm>
          <a:prstGeom prst="roundRect">
            <a:avLst/>
          </a:prstGeom>
          <a:noFill/>
          <a:ln w="127000">
            <a:solidFill>
              <a:srgbClr val="333E4E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2C8D933C-BB55-254D-A6DA-BCF98AC69C1D}"/>
              </a:ext>
            </a:extLst>
          </p:cNvPr>
          <p:cNvSpPr txBox="1">
            <a:spLocks/>
          </p:cNvSpPr>
          <p:nvPr/>
        </p:nvSpPr>
        <p:spPr>
          <a:xfrm>
            <a:off x="20165501" y="6410557"/>
            <a:ext cx="2496890" cy="504964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4000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사용자 자기소개서 분석</a:t>
            </a:r>
            <a:endParaRPr lang="en-AU" sz="4000" b="1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EFC8BC7-F1E0-7A46-8F24-09A8B0F5B3F5}"/>
              </a:ext>
            </a:extLst>
          </p:cNvPr>
          <p:cNvGrpSpPr/>
          <p:nvPr/>
        </p:nvGrpSpPr>
        <p:grpSpPr>
          <a:xfrm>
            <a:off x="15265816" y="4034448"/>
            <a:ext cx="2397290" cy="2403298"/>
            <a:chOff x="7536088" y="1310159"/>
            <a:chExt cx="2397290" cy="2403298"/>
          </a:xfrm>
        </p:grpSpPr>
        <p:sp>
          <p:nvSpPr>
            <p:cNvPr id="102" name="Freeform: Shape 6191">
              <a:extLst>
                <a:ext uri="{FF2B5EF4-FFF2-40B4-BE49-F238E27FC236}">
                  <a16:creationId xmlns:a16="http://schemas.microsoft.com/office/drawing/2014/main" id="{4ABA864B-92E7-3649-BB6E-09269C65BDF3}"/>
                </a:ext>
              </a:extLst>
            </p:cNvPr>
            <p:cNvSpPr/>
            <p:nvPr/>
          </p:nvSpPr>
          <p:spPr>
            <a:xfrm>
              <a:off x="7750924" y="1456084"/>
              <a:ext cx="2041448" cy="20350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0" h="319">
                  <a:moveTo>
                    <a:pt x="160" y="319"/>
                  </a:moveTo>
                  <a:cubicBezTo>
                    <a:pt x="248" y="319"/>
                    <a:pt x="320" y="248"/>
                    <a:pt x="320" y="160"/>
                  </a:cubicBezTo>
                  <a:cubicBezTo>
                    <a:pt x="320" y="71"/>
                    <a:pt x="248" y="0"/>
                    <a:pt x="160" y="0"/>
                  </a:cubicBezTo>
                  <a:cubicBezTo>
                    <a:pt x="72" y="0"/>
                    <a:pt x="0" y="71"/>
                    <a:pt x="0" y="160"/>
                  </a:cubicBezTo>
                  <a:cubicBezTo>
                    <a:pt x="0" y="248"/>
                    <a:pt x="72" y="319"/>
                    <a:pt x="160" y="319"/>
                  </a:cubicBezTo>
                  <a:close/>
                </a:path>
              </a:pathLst>
            </a:custGeom>
            <a:solidFill>
              <a:srgbClr val="44546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0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 Unicode MS" pitchFamily="2"/>
                </a:rPr>
                <a:t>기업별 </a:t>
              </a:r>
              <a:endParaRPr lang="en-US" altLang="ko-KR" sz="2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0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 Unicode MS" pitchFamily="2"/>
                </a:rPr>
                <a:t>합격자기소개서</a:t>
              </a:r>
              <a:endParaRPr lang="en-US" sz="2000" b="0" i="0" u="none" strike="noStrike" kern="120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103" name="Freeform: Shape 6192">
              <a:extLst>
                <a:ext uri="{FF2B5EF4-FFF2-40B4-BE49-F238E27FC236}">
                  <a16:creationId xmlns:a16="http://schemas.microsoft.com/office/drawing/2014/main" id="{E6BABB9D-18DB-E846-9D0E-99E0F063B020}"/>
                </a:ext>
              </a:extLst>
            </p:cNvPr>
            <p:cNvSpPr/>
            <p:nvPr/>
          </p:nvSpPr>
          <p:spPr>
            <a:xfrm>
              <a:off x="7536088" y="1310159"/>
              <a:ext cx="2397290" cy="240329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0" h="401">
                  <a:moveTo>
                    <a:pt x="200" y="401"/>
                  </a:moveTo>
                  <a:cubicBezTo>
                    <a:pt x="89" y="401"/>
                    <a:pt x="0" y="311"/>
                    <a:pt x="0" y="201"/>
                  </a:cubicBezTo>
                  <a:cubicBezTo>
                    <a:pt x="0" y="90"/>
                    <a:pt x="89" y="0"/>
                    <a:pt x="200" y="0"/>
                  </a:cubicBezTo>
                  <a:cubicBezTo>
                    <a:pt x="310" y="0"/>
                    <a:pt x="400" y="90"/>
                    <a:pt x="400" y="201"/>
                  </a:cubicBezTo>
                  <a:cubicBezTo>
                    <a:pt x="400" y="311"/>
                    <a:pt x="310" y="401"/>
                    <a:pt x="200" y="401"/>
                  </a:cubicBezTo>
                  <a:close/>
                  <a:moveTo>
                    <a:pt x="200" y="360"/>
                  </a:moveTo>
                  <a:cubicBezTo>
                    <a:pt x="288" y="360"/>
                    <a:pt x="360" y="289"/>
                    <a:pt x="360" y="201"/>
                  </a:cubicBezTo>
                  <a:cubicBezTo>
                    <a:pt x="360" y="112"/>
                    <a:pt x="288" y="41"/>
                    <a:pt x="200" y="41"/>
                  </a:cubicBezTo>
                  <a:cubicBezTo>
                    <a:pt x="112" y="41"/>
                    <a:pt x="40" y="112"/>
                    <a:pt x="40" y="201"/>
                  </a:cubicBezTo>
                  <a:cubicBezTo>
                    <a:pt x="40" y="289"/>
                    <a:pt x="112" y="360"/>
                    <a:pt x="200" y="360"/>
                  </a:cubicBezTo>
                  <a:close/>
                </a:path>
              </a:pathLst>
            </a:custGeom>
            <a:solidFill>
              <a:srgbClr val="8494A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EDFF75C-5B67-F341-AC4B-266EAF11DB44}"/>
              </a:ext>
            </a:extLst>
          </p:cNvPr>
          <p:cNvGrpSpPr/>
          <p:nvPr/>
        </p:nvGrpSpPr>
        <p:grpSpPr>
          <a:xfrm>
            <a:off x="15286097" y="8517013"/>
            <a:ext cx="2430557" cy="2436648"/>
            <a:chOff x="15939089" y="4213009"/>
            <a:chExt cx="2430557" cy="2436648"/>
          </a:xfrm>
        </p:grpSpPr>
        <p:sp>
          <p:nvSpPr>
            <p:cNvPr id="195" name="Freeform: Shape 6191">
              <a:extLst>
                <a:ext uri="{FF2B5EF4-FFF2-40B4-BE49-F238E27FC236}">
                  <a16:creationId xmlns:a16="http://schemas.microsoft.com/office/drawing/2014/main" id="{F3E180C7-582D-2848-AF5B-DF8BF60CC3BB}"/>
                </a:ext>
              </a:extLst>
            </p:cNvPr>
            <p:cNvSpPr/>
            <p:nvPr/>
          </p:nvSpPr>
          <p:spPr>
            <a:xfrm>
              <a:off x="16147332" y="4364044"/>
              <a:ext cx="2069777" cy="20632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0" h="319">
                  <a:moveTo>
                    <a:pt x="160" y="319"/>
                  </a:moveTo>
                  <a:cubicBezTo>
                    <a:pt x="248" y="319"/>
                    <a:pt x="320" y="248"/>
                    <a:pt x="320" y="160"/>
                  </a:cubicBezTo>
                  <a:cubicBezTo>
                    <a:pt x="320" y="71"/>
                    <a:pt x="248" y="0"/>
                    <a:pt x="160" y="0"/>
                  </a:cubicBezTo>
                  <a:cubicBezTo>
                    <a:pt x="72" y="0"/>
                    <a:pt x="0" y="71"/>
                    <a:pt x="0" y="160"/>
                  </a:cubicBezTo>
                  <a:cubicBezTo>
                    <a:pt x="0" y="248"/>
                    <a:pt x="72" y="319"/>
                    <a:pt x="160" y="319"/>
                  </a:cubicBezTo>
                  <a:close/>
                </a:path>
              </a:pathLst>
            </a:custGeom>
            <a:solidFill>
              <a:srgbClr val="44546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0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 Unicode MS" pitchFamily="2"/>
                </a:rPr>
                <a:t>직무별 </a:t>
              </a:r>
              <a:endParaRPr lang="en-US" altLang="ko-KR" sz="2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0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 Unicode MS" pitchFamily="2"/>
                </a:rPr>
                <a:t>합격자기소개서</a:t>
              </a:r>
              <a:endParaRPr lang="en-US" sz="2000" b="0" i="0" u="none" strike="noStrike" kern="120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  <p:sp>
          <p:nvSpPr>
            <p:cNvPr id="196" name="Freeform: Shape 6192">
              <a:extLst>
                <a:ext uri="{FF2B5EF4-FFF2-40B4-BE49-F238E27FC236}">
                  <a16:creationId xmlns:a16="http://schemas.microsoft.com/office/drawing/2014/main" id="{A728BA06-1611-BD4E-82E5-172D1B3EE678}"/>
                </a:ext>
              </a:extLst>
            </p:cNvPr>
            <p:cNvSpPr/>
            <p:nvPr/>
          </p:nvSpPr>
          <p:spPr>
            <a:xfrm>
              <a:off x="15939089" y="4213009"/>
              <a:ext cx="2430557" cy="24366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0" h="401">
                  <a:moveTo>
                    <a:pt x="200" y="401"/>
                  </a:moveTo>
                  <a:cubicBezTo>
                    <a:pt x="89" y="401"/>
                    <a:pt x="0" y="311"/>
                    <a:pt x="0" y="201"/>
                  </a:cubicBezTo>
                  <a:cubicBezTo>
                    <a:pt x="0" y="90"/>
                    <a:pt x="89" y="0"/>
                    <a:pt x="200" y="0"/>
                  </a:cubicBezTo>
                  <a:cubicBezTo>
                    <a:pt x="310" y="0"/>
                    <a:pt x="400" y="90"/>
                    <a:pt x="400" y="201"/>
                  </a:cubicBezTo>
                  <a:cubicBezTo>
                    <a:pt x="400" y="311"/>
                    <a:pt x="310" y="401"/>
                    <a:pt x="200" y="401"/>
                  </a:cubicBezTo>
                  <a:close/>
                  <a:moveTo>
                    <a:pt x="200" y="360"/>
                  </a:moveTo>
                  <a:cubicBezTo>
                    <a:pt x="288" y="360"/>
                    <a:pt x="360" y="289"/>
                    <a:pt x="360" y="201"/>
                  </a:cubicBezTo>
                  <a:cubicBezTo>
                    <a:pt x="360" y="112"/>
                    <a:pt x="288" y="41"/>
                    <a:pt x="200" y="41"/>
                  </a:cubicBezTo>
                  <a:cubicBezTo>
                    <a:pt x="112" y="41"/>
                    <a:pt x="40" y="112"/>
                    <a:pt x="40" y="201"/>
                  </a:cubicBezTo>
                  <a:cubicBezTo>
                    <a:pt x="40" y="289"/>
                    <a:pt x="112" y="360"/>
                    <a:pt x="200" y="360"/>
                  </a:cubicBezTo>
                  <a:close/>
                </a:path>
              </a:pathLst>
            </a:custGeom>
            <a:solidFill>
              <a:srgbClr val="8494A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2"/>
              </a:endParaRPr>
            </a:p>
          </p:txBody>
        </p:sp>
      </p:grpSp>
      <p:sp>
        <p:nvSpPr>
          <p:cNvPr id="81" name="Freeform: Shape 6043">
            <a:extLst>
              <a:ext uri="{FF2B5EF4-FFF2-40B4-BE49-F238E27FC236}">
                <a16:creationId xmlns:a16="http://schemas.microsoft.com/office/drawing/2014/main" id="{3499488E-D1F7-6040-BE04-9D22E698CF99}"/>
              </a:ext>
            </a:extLst>
          </p:cNvPr>
          <p:cNvSpPr/>
          <p:nvPr/>
        </p:nvSpPr>
        <p:spPr>
          <a:xfrm>
            <a:off x="11790145" y="8657189"/>
            <a:ext cx="780155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" h="506">
                <a:moveTo>
                  <a:pt x="123" y="0"/>
                </a:moveTo>
                <a:lnTo>
                  <a:pt x="378" y="253"/>
                </a:lnTo>
                <a:lnTo>
                  <a:pt x="123" y="506"/>
                </a:lnTo>
                <a:lnTo>
                  <a:pt x="0" y="506"/>
                </a:lnTo>
                <a:lnTo>
                  <a:pt x="256" y="25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83" name="Freeform: Shape 6044">
            <a:extLst>
              <a:ext uri="{FF2B5EF4-FFF2-40B4-BE49-F238E27FC236}">
                <a16:creationId xmlns:a16="http://schemas.microsoft.com/office/drawing/2014/main" id="{65DF9B1A-9703-F34B-AF97-2BB564E49C87}"/>
              </a:ext>
            </a:extLst>
          </p:cNvPr>
          <p:cNvSpPr/>
          <p:nvPr/>
        </p:nvSpPr>
        <p:spPr>
          <a:xfrm>
            <a:off x="2998637" y="6767865"/>
            <a:ext cx="2275381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6" h="506">
                <a:moveTo>
                  <a:pt x="0" y="506"/>
                </a:moveTo>
                <a:lnTo>
                  <a:pt x="901" y="506"/>
                </a:lnTo>
                <a:lnTo>
                  <a:pt x="1156" y="253"/>
                </a:lnTo>
                <a:lnTo>
                  <a:pt x="901" y="0"/>
                </a:lnTo>
                <a:lnTo>
                  <a:pt x="0" y="0"/>
                </a:lnTo>
                <a:close/>
              </a:path>
            </a:pathLst>
          </a:custGeom>
          <a:solidFill>
            <a:srgbClr val="4454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84" name="Freeform: Shape 6045">
            <a:extLst>
              <a:ext uri="{FF2B5EF4-FFF2-40B4-BE49-F238E27FC236}">
                <a16:creationId xmlns:a16="http://schemas.microsoft.com/office/drawing/2014/main" id="{8D29CEE5-B258-3F4F-9090-E2B2A09D32CD}"/>
              </a:ext>
            </a:extLst>
          </p:cNvPr>
          <p:cNvSpPr/>
          <p:nvPr/>
        </p:nvSpPr>
        <p:spPr>
          <a:xfrm>
            <a:off x="3693916" y="5882996"/>
            <a:ext cx="409169" cy="112105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8">
                <a:moveTo>
                  <a:pt x="74" y="226"/>
                </a:moveTo>
                <a:cubicBezTo>
                  <a:pt x="100" y="231"/>
                  <a:pt x="119" y="254"/>
                  <a:pt x="119" y="281"/>
                </a:cubicBezTo>
                <a:cubicBezTo>
                  <a:pt x="119" y="312"/>
                  <a:pt x="94" y="338"/>
                  <a:pt x="62" y="338"/>
                </a:cubicBezTo>
                <a:cubicBezTo>
                  <a:pt x="31" y="338"/>
                  <a:pt x="5" y="312"/>
                  <a:pt x="5" y="281"/>
                </a:cubicBezTo>
                <a:cubicBezTo>
                  <a:pt x="5" y="254"/>
                  <a:pt x="25" y="231"/>
                  <a:pt x="50" y="226"/>
                </a:cubicBezTo>
                <a:lnTo>
                  <a:pt x="50" y="112"/>
                </a:lnTo>
                <a:lnTo>
                  <a:pt x="0" y="112"/>
                </a:lnTo>
                <a:lnTo>
                  <a:pt x="62" y="0"/>
                </a:lnTo>
                <a:lnTo>
                  <a:pt x="124" y="112"/>
                </a:lnTo>
                <a:lnTo>
                  <a:pt x="74" y="112"/>
                </a:lnTo>
                <a:close/>
              </a:path>
            </a:pathLst>
          </a:custGeom>
          <a:solidFill>
            <a:srgbClr val="4454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85" name="Freeform: Shape 6078">
            <a:extLst>
              <a:ext uri="{FF2B5EF4-FFF2-40B4-BE49-F238E27FC236}">
                <a16:creationId xmlns:a16="http://schemas.microsoft.com/office/drawing/2014/main" id="{B2F9D4A5-5F2B-A849-A123-7BD2F9608B89}"/>
              </a:ext>
            </a:extLst>
          </p:cNvPr>
          <p:cNvSpPr/>
          <p:nvPr/>
        </p:nvSpPr>
        <p:spPr>
          <a:xfrm>
            <a:off x="4743326" y="6767865"/>
            <a:ext cx="2251783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4" h="506">
                <a:moveTo>
                  <a:pt x="0" y="506"/>
                </a:moveTo>
                <a:lnTo>
                  <a:pt x="900" y="506"/>
                </a:lnTo>
                <a:lnTo>
                  <a:pt x="1154" y="252"/>
                </a:lnTo>
                <a:lnTo>
                  <a:pt x="900" y="0"/>
                </a:lnTo>
                <a:lnTo>
                  <a:pt x="0" y="0"/>
                </a:lnTo>
                <a:lnTo>
                  <a:pt x="255" y="253"/>
                </a:ln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86" name="Freeform: Shape 6079">
            <a:extLst>
              <a:ext uri="{FF2B5EF4-FFF2-40B4-BE49-F238E27FC236}">
                <a16:creationId xmlns:a16="http://schemas.microsoft.com/office/drawing/2014/main" id="{5C0798C4-8466-4646-B631-9B1CB0D765B5}"/>
              </a:ext>
            </a:extLst>
          </p:cNvPr>
          <p:cNvSpPr/>
          <p:nvPr/>
        </p:nvSpPr>
        <p:spPr>
          <a:xfrm>
            <a:off x="5621509" y="5882996"/>
            <a:ext cx="405842" cy="112105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3" h="338">
                <a:moveTo>
                  <a:pt x="73" y="226"/>
                </a:moveTo>
                <a:cubicBezTo>
                  <a:pt x="99" y="231"/>
                  <a:pt x="118" y="254"/>
                  <a:pt x="118" y="281"/>
                </a:cubicBezTo>
                <a:cubicBezTo>
                  <a:pt x="118" y="312"/>
                  <a:pt x="93" y="338"/>
                  <a:pt x="62" y="338"/>
                </a:cubicBezTo>
                <a:cubicBezTo>
                  <a:pt x="30" y="338"/>
                  <a:pt x="5" y="312"/>
                  <a:pt x="5" y="281"/>
                </a:cubicBezTo>
                <a:cubicBezTo>
                  <a:pt x="5" y="254"/>
                  <a:pt x="25" y="231"/>
                  <a:pt x="50" y="226"/>
                </a:cubicBezTo>
                <a:lnTo>
                  <a:pt x="50" y="112"/>
                </a:lnTo>
                <a:lnTo>
                  <a:pt x="0" y="112"/>
                </a:lnTo>
                <a:lnTo>
                  <a:pt x="62" y="0"/>
                </a:lnTo>
                <a:lnTo>
                  <a:pt x="123" y="112"/>
                </a:lnTo>
                <a:lnTo>
                  <a:pt x="73" y="112"/>
                </a:ln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88" name="Freeform: Shape 6113">
            <a:extLst>
              <a:ext uri="{FF2B5EF4-FFF2-40B4-BE49-F238E27FC236}">
                <a16:creationId xmlns:a16="http://schemas.microsoft.com/office/drawing/2014/main" id="{F77921A4-9E54-9149-BC18-1DE80A5584BB}"/>
              </a:ext>
            </a:extLst>
          </p:cNvPr>
          <p:cNvSpPr/>
          <p:nvPr/>
        </p:nvSpPr>
        <p:spPr>
          <a:xfrm>
            <a:off x="7313986" y="5905277"/>
            <a:ext cx="405842" cy="112105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3" h="338">
                <a:moveTo>
                  <a:pt x="123" y="112"/>
                </a:moveTo>
                <a:lnTo>
                  <a:pt x="73" y="112"/>
                </a:lnTo>
                <a:lnTo>
                  <a:pt x="73" y="226"/>
                </a:lnTo>
                <a:cubicBezTo>
                  <a:pt x="99" y="231"/>
                  <a:pt x="119" y="254"/>
                  <a:pt x="119" y="281"/>
                </a:cubicBezTo>
                <a:cubicBezTo>
                  <a:pt x="119" y="312"/>
                  <a:pt x="93" y="338"/>
                  <a:pt x="62" y="338"/>
                </a:cubicBezTo>
                <a:cubicBezTo>
                  <a:pt x="30" y="338"/>
                  <a:pt x="5" y="312"/>
                  <a:pt x="5" y="281"/>
                </a:cubicBezTo>
                <a:cubicBezTo>
                  <a:pt x="5" y="254"/>
                  <a:pt x="25" y="231"/>
                  <a:pt x="50" y="226"/>
                </a:cubicBezTo>
                <a:lnTo>
                  <a:pt x="50" y="112"/>
                </a:lnTo>
                <a:lnTo>
                  <a:pt x="0" y="112"/>
                </a:lnTo>
                <a:lnTo>
                  <a:pt x="62" y="0"/>
                </a:lnTo>
                <a:close/>
              </a:path>
            </a:pathLst>
          </a:custGeom>
          <a:solidFill>
            <a:srgbClr val="4454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90" name="Freeform: Shape 6147">
            <a:extLst>
              <a:ext uri="{FF2B5EF4-FFF2-40B4-BE49-F238E27FC236}">
                <a16:creationId xmlns:a16="http://schemas.microsoft.com/office/drawing/2014/main" id="{403C1233-4062-5D4A-A65C-E6EE50E39540}"/>
              </a:ext>
            </a:extLst>
          </p:cNvPr>
          <p:cNvSpPr/>
          <p:nvPr/>
        </p:nvSpPr>
        <p:spPr>
          <a:xfrm>
            <a:off x="9006464" y="5904261"/>
            <a:ext cx="405842" cy="112105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3" h="338">
                <a:moveTo>
                  <a:pt x="123" y="112"/>
                </a:moveTo>
                <a:lnTo>
                  <a:pt x="73" y="112"/>
                </a:lnTo>
                <a:lnTo>
                  <a:pt x="73" y="226"/>
                </a:lnTo>
                <a:cubicBezTo>
                  <a:pt x="99" y="231"/>
                  <a:pt x="118" y="254"/>
                  <a:pt x="118" y="281"/>
                </a:cubicBezTo>
                <a:cubicBezTo>
                  <a:pt x="118" y="312"/>
                  <a:pt x="93" y="338"/>
                  <a:pt x="61" y="338"/>
                </a:cubicBezTo>
                <a:cubicBezTo>
                  <a:pt x="30" y="338"/>
                  <a:pt x="5" y="312"/>
                  <a:pt x="5" y="281"/>
                </a:cubicBezTo>
                <a:cubicBezTo>
                  <a:pt x="5" y="254"/>
                  <a:pt x="24" y="231"/>
                  <a:pt x="49" y="226"/>
                </a:cubicBezTo>
                <a:lnTo>
                  <a:pt x="49" y="112"/>
                </a:lnTo>
                <a:lnTo>
                  <a:pt x="0" y="112"/>
                </a:lnTo>
                <a:lnTo>
                  <a:pt x="61" y="0"/>
                </a:lnTo>
                <a:close/>
              </a:path>
            </a:pathLst>
          </a:custGeom>
          <a:solidFill>
            <a:srgbClr val="8494AD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08" name="Text Placeholder 33">
            <a:extLst>
              <a:ext uri="{FF2B5EF4-FFF2-40B4-BE49-F238E27FC236}">
                <a16:creationId xmlns:a16="http://schemas.microsoft.com/office/drawing/2014/main" id="{E1FD94BD-0DE6-7642-B6EA-8B4363C65804}"/>
              </a:ext>
            </a:extLst>
          </p:cNvPr>
          <p:cNvSpPr txBox="1">
            <a:spLocks/>
          </p:cNvSpPr>
          <p:nvPr/>
        </p:nvSpPr>
        <p:spPr>
          <a:xfrm>
            <a:off x="3338416" y="7405571"/>
            <a:ext cx="1120168" cy="404509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도전</a:t>
            </a:r>
            <a:endParaRPr lang="en-AU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sp>
        <p:nvSpPr>
          <p:cNvPr id="120" name="Text Placeholder 33">
            <a:extLst>
              <a:ext uri="{FF2B5EF4-FFF2-40B4-BE49-F238E27FC236}">
                <a16:creationId xmlns:a16="http://schemas.microsoft.com/office/drawing/2014/main" id="{9A02D3DA-96F1-FE41-99B2-34177F41CB4B}"/>
              </a:ext>
            </a:extLst>
          </p:cNvPr>
          <p:cNvSpPr txBox="1">
            <a:spLocks/>
          </p:cNvSpPr>
          <p:nvPr/>
        </p:nvSpPr>
        <p:spPr>
          <a:xfrm>
            <a:off x="5385059" y="7405570"/>
            <a:ext cx="1120168" cy="404509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능동</a:t>
            </a:r>
            <a:endParaRPr lang="en-AU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sp>
        <p:nvSpPr>
          <p:cNvPr id="121" name="Freeform: Shape 6078">
            <a:extLst>
              <a:ext uri="{FF2B5EF4-FFF2-40B4-BE49-F238E27FC236}">
                <a16:creationId xmlns:a16="http://schemas.microsoft.com/office/drawing/2014/main" id="{2FC56ADC-0E6A-284F-A116-4C3DB7FBB710}"/>
              </a:ext>
            </a:extLst>
          </p:cNvPr>
          <p:cNvSpPr/>
          <p:nvPr/>
        </p:nvSpPr>
        <p:spPr>
          <a:xfrm>
            <a:off x="6465867" y="6767863"/>
            <a:ext cx="2251783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4" h="506">
                <a:moveTo>
                  <a:pt x="0" y="506"/>
                </a:moveTo>
                <a:lnTo>
                  <a:pt x="900" y="506"/>
                </a:lnTo>
                <a:lnTo>
                  <a:pt x="1154" y="252"/>
                </a:lnTo>
                <a:lnTo>
                  <a:pt x="900" y="0"/>
                </a:lnTo>
                <a:lnTo>
                  <a:pt x="0" y="0"/>
                </a:lnTo>
                <a:lnTo>
                  <a:pt x="255" y="253"/>
                </a:lnTo>
                <a:close/>
              </a:path>
            </a:pathLst>
          </a:custGeom>
          <a:solidFill>
            <a:srgbClr val="4454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22" name="Freeform: Shape 6078">
            <a:extLst>
              <a:ext uri="{FF2B5EF4-FFF2-40B4-BE49-F238E27FC236}">
                <a16:creationId xmlns:a16="http://schemas.microsoft.com/office/drawing/2014/main" id="{4F6642D6-64F1-CE45-932B-03E3CFFE34D7}"/>
              </a:ext>
            </a:extLst>
          </p:cNvPr>
          <p:cNvSpPr/>
          <p:nvPr/>
        </p:nvSpPr>
        <p:spPr>
          <a:xfrm>
            <a:off x="8155201" y="6767864"/>
            <a:ext cx="2251783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4" h="506">
                <a:moveTo>
                  <a:pt x="0" y="506"/>
                </a:moveTo>
                <a:lnTo>
                  <a:pt x="900" y="506"/>
                </a:lnTo>
                <a:lnTo>
                  <a:pt x="1154" y="252"/>
                </a:lnTo>
                <a:lnTo>
                  <a:pt x="900" y="0"/>
                </a:lnTo>
                <a:lnTo>
                  <a:pt x="0" y="0"/>
                </a:lnTo>
                <a:lnTo>
                  <a:pt x="255" y="253"/>
                </a:lnTo>
                <a:close/>
              </a:path>
            </a:pathLst>
          </a:custGeom>
          <a:solidFill>
            <a:srgbClr val="8494AD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23" name="Freeform: Shape 6078">
            <a:extLst>
              <a:ext uri="{FF2B5EF4-FFF2-40B4-BE49-F238E27FC236}">
                <a16:creationId xmlns:a16="http://schemas.microsoft.com/office/drawing/2014/main" id="{1489B4A3-FE22-7A48-AEF1-93B1C7FA12D4}"/>
              </a:ext>
            </a:extLst>
          </p:cNvPr>
          <p:cNvSpPr/>
          <p:nvPr/>
        </p:nvSpPr>
        <p:spPr>
          <a:xfrm>
            <a:off x="9818475" y="6767863"/>
            <a:ext cx="2251783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4" h="506">
                <a:moveTo>
                  <a:pt x="0" y="506"/>
                </a:moveTo>
                <a:lnTo>
                  <a:pt x="900" y="506"/>
                </a:lnTo>
                <a:lnTo>
                  <a:pt x="1154" y="252"/>
                </a:lnTo>
                <a:lnTo>
                  <a:pt x="900" y="0"/>
                </a:lnTo>
                <a:lnTo>
                  <a:pt x="0" y="0"/>
                </a:lnTo>
                <a:lnTo>
                  <a:pt x="255" y="253"/>
                </a:lnTo>
                <a:close/>
              </a:path>
            </a:pathLst>
          </a:custGeom>
          <a:solidFill>
            <a:srgbClr val="4454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27" name="Text Placeholder 33">
            <a:extLst>
              <a:ext uri="{FF2B5EF4-FFF2-40B4-BE49-F238E27FC236}">
                <a16:creationId xmlns:a16="http://schemas.microsoft.com/office/drawing/2014/main" id="{3B1B1227-4911-284F-8274-49BB59A409A8}"/>
              </a:ext>
            </a:extLst>
          </p:cNvPr>
          <p:cNvSpPr txBox="1">
            <a:spLocks/>
          </p:cNvSpPr>
          <p:nvPr/>
        </p:nvSpPr>
        <p:spPr>
          <a:xfrm>
            <a:off x="7066790" y="7405570"/>
            <a:ext cx="1120168" cy="404509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성실</a:t>
            </a:r>
            <a:endParaRPr lang="en-AU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sp>
        <p:nvSpPr>
          <p:cNvPr id="128" name="Text Placeholder 33">
            <a:extLst>
              <a:ext uri="{FF2B5EF4-FFF2-40B4-BE49-F238E27FC236}">
                <a16:creationId xmlns:a16="http://schemas.microsoft.com/office/drawing/2014/main" id="{BD2BD041-F85D-4D4D-9061-D8BB2456E46B}"/>
              </a:ext>
            </a:extLst>
          </p:cNvPr>
          <p:cNvSpPr txBox="1">
            <a:spLocks/>
          </p:cNvSpPr>
          <p:nvPr/>
        </p:nvSpPr>
        <p:spPr>
          <a:xfrm>
            <a:off x="8649301" y="7405570"/>
            <a:ext cx="1120168" cy="404509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소통</a:t>
            </a:r>
            <a:endParaRPr lang="en-AU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sp>
        <p:nvSpPr>
          <p:cNvPr id="129" name="Text Placeholder 33">
            <a:extLst>
              <a:ext uri="{FF2B5EF4-FFF2-40B4-BE49-F238E27FC236}">
                <a16:creationId xmlns:a16="http://schemas.microsoft.com/office/drawing/2014/main" id="{EE34B590-DC7E-2B47-B384-D38515759547}"/>
              </a:ext>
            </a:extLst>
          </p:cNvPr>
          <p:cNvSpPr txBox="1">
            <a:spLocks/>
          </p:cNvSpPr>
          <p:nvPr/>
        </p:nvSpPr>
        <p:spPr>
          <a:xfrm>
            <a:off x="10388363" y="7405570"/>
            <a:ext cx="1120168" cy="404509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정직</a:t>
            </a:r>
            <a:endParaRPr lang="en-AU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sp>
        <p:nvSpPr>
          <p:cNvPr id="130" name="Freeform: Shape 6043">
            <a:extLst>
              <a:ext uri="{FF2B5EF4-FFF2-40B4-BE49-F238E27FC236}">
                <a16:creationId xmlns:a16="http://schemas.microsoft.com/office/drawing/2014/main" id="{3C03BA45-B9E6-3642-ACB8-ED25AEB42134}"/>
              </a:ext>
            </a:extLst>
          </p:cNvPr>
          <p:cNvSpPr/>
          <p:nvPr/>
        </p:nvSpPr>
        <p:spPr>
          <a:xfrm>
            <a:off x="11790146" y="6772646"/>
            <a:ext cx="780155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" h="506">
                <a:moveTo>
                  <a:pt x="123" y="0"/>
                </a:moveTo>
                <a:lnTo>
                  <a:pt x="378" y="253"/>
                </a:lnTo>
                <a:lnTo>
                  <a:pt x="123" y="506"/>
                </a:lnTo>
                <a:lnTo>
                  <a:pt x="0" y="506"/>
                </a:lnTo>
                <a:lnTo>
                  <a:pt x="256" y="25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131" name="Freeform: Shape 6113">
            <a:extLst>
              <a:ext uri="{FF2B5EF4-FFF2-40B4-BE49-F238E27FC236}">
                <a16:creationId xmlns:a16="http://schemas.microsoft.com/office/drawing/2014/main" id="{4FAC5DE2-526B-014B-AC58-CDF46C04A625}"/>
              </a:ext>
            </a:extLst>
          </p:cNvPr>
          <p:cNvSpPr/>
          <p:nvPr/>
        </p:nvSpPr>
        <p:spPr>
          <a:xfrm>
            <a:off x="10695798" y="5877218"/>
            <a:ext cx="405842" cy="112105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3" h="338">
                <a:moveTo>
                  <a:pt x="123" y="112"/>
                </a:moveTo>
                <a:lnTo>
                  <a:pt x="73" y="112"/>
                </a:lnTo>
                <a:lnTo>
                  <a:pt x="73" y="226"/>
                </a:lnTo>
                <a:cubicBezTo>
                  <a:pt x="99" y="231"/>
                  <a:pt x="119" y="254"/>
                  <a:pt x="119" y="281"/>
                </a:cubicBezTo>
                <a:cubicBezTo>
                  <a:pt x="119" y="312"/>
                  <a:pt x="93" y="338"/>
                  <a:pt x="62" y="338"/>
                </a:cubicBezTo>
                <a:cubicBezTo>
                  <a:pt x="30" y="338"/>
                  <a:pt x="5" y="312"/>
                  <a:pt x="5" y="281"/>
                </a:cubicBezTo>
                <a:cubicBezTo>
                  <a:pt x="5" y="254"/>
                  <a:pt x="25" y="231"/>
                  <a:pt x="50" y="226"/>
                </a:cubicBezTo>
                <a:lnTo>
                  <a:pt x="50" y="112"/>
                </a:lnTo>
                <a:lnTo>
                  <a:pt x="0" y="112"/>
                </a:lnTo>
                <a:lnTo>
                  <a:pt x="62" y="0"/>
                </a:lnTo>
                <a:close/>
              </a:path>
            </a:pathLst>
          </a:custGeom>
          <a:solidFill>
            <a:srgbClr val="4454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07" name="Freeform: Shape 6044">
            <a:extLst>
              <a:ext uri="{FF2B5EF4-FFF2-40B4-BE49-F238E27FC236}">
                <a16:creationId xmlns:a16="http://schemas.microsoft.com/office/drawing/2014/main" id="{90237004-3C34-6341-B27B-E465FFC3F579}"/>
              </a:ext>
            </a:extLst>
          </p:cNvPr>
          <p:cNvSpPr/>
          <p:nvPr/>
        </p:nvSpPr>
        <p:spPr>
          <a:xfrm>
            <a:off x="2998637" y="8660250"/>
            <a:ext cx="2275381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6" h="506">
                <a:moveTo>
                  <a:pt x="0" y="506"/>
                </a:moveTo>
                <a:lnTo>
                  <a:pt x="901" y="506"/>
                </a:lnTo>
                <a:lnTo>
                  <a:pt x="1156" y="253"/>
                </a:lnTo>
                <a:lnTo>
                  <a:pt x="901" y="0"/>
                </a:lnTo>
                <a:lnTo>
                  <a:pt x="0" y="0"/>
                </a:lnTo>
                <a:close/>
              </a:path>
            </a:pathLst>
          </a:custGeom>
          <a:solidFill>
            <a:srgbClr val="4454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08" name="Freeform: Shape 6078">
            <a:extLst>
              <a:ext uri="{FF2B5EF4-FFF2-40B4-BE49-F238E27FC236}">
                <a16:creationId xmlns:a16="http://schemas.microsoft.com/office/drawing/2014/main" id="{AA0A4676-BC4B-554E-B7D2-E09406962C00}"/>
              </a:ext>
            </a:extLst>
          </p:cNvPr>
          <p:cNvSpPr/>
          <p:nvPr/>
        </p:nvSpPr>
        <p:spPr>
          <a:xfrm>
            <a:off x="4743326" y="8660250"/>
            <a:ext cx="2251783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4" h="506">
                <a:moveTo>
                  <a:pt x="0" y="506"/>
                </a:moveTo>
                <a:lnTo>
                  <a:pt x="900" y="506"/>
                </a:lnTo>
                <a:lnTo>
                  <a:pt x="1154" y="252"/>
                </a:lnTo>
                <a:lnTo>
                  <a:pt x="900" y="0"/>
                </a:lnTo>
                <a:lnTo>
                  <a:pt x="0" y="0"/>
                </a:lnTo>
                <a:lnTo>
                  <a:pt x="255" y="253"/>
                </a:lnTo>
                <a:close/>
              </a:path>
            </a:pathLst>
          </a:custGeom>
          <a:solidFill>
            <a:srgbClr val="333E4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09" name="Text Placeholder 33">
            <a:extLst>
              <a:ext uri="{FF2B5EF4-FFF2-40B4-BE49-F238E27FC236}">
                <a16:creationId xmlns:a16="http://schemas.microsoft.com/office/drawing/2014/main" id="{A8A5444A-FB21-C346-8DE8-B5540667BBBB}"/>
              </a:ext>
            </a:extLst>
          </p:cNvPr>
          <p:cNvSpPr txBox="1">
            <a:spLocks/>
          </p:cNvSpPr>
          <p:nvPr/>
        </p:nvSpPr>
        <p:spPr>
          <a:xfrm>
            <a:off x="3338416" y="9085493"/>
            <a:ext cx="1120168" cy="404509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글로벌</a:t>
            </a:r>
            <a:endParaRPr lang="en-US" altLang="ko-KR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역량</a:t>
            </a:r>
            <a:endParaRPr lang="en-AU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sp>
        <p:nvSpPr>
          <p:cNvPr id="210" name="Text Placeholder 33">
            <a:extLst>
              <a:ext uri="{FF2B5EF4-FFF2-40B4-BE49-F238E27FC236}">
                <a16:creationId xmlns:a16="http://schemas.microsoft.com/office/drawing/2014/main" id="{251E420E-6432-1046-9E7E-A8B011536635}"/>
              </a:ext>
            </a:extLst>
          </p:cNvPr>
          <p:cNvSpPr txBox="1">
            <a:spLocks/>
          </p:cNvSpPr>
          <p:nvPr/>
        </p:nvSpPr>
        <p:spPr>
          <a:xfrm>
            <a:off x="5385059" y="9297955"/>
            <a:ext cx="1120168" cy="404509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인내심</a:t>
            </a:r>
            <a:endParaRPr lang="en-AU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sp>
        <p:nvSpPr>
          <p:cNvPr id="211" name="Freeform: Shape 6078">
            <a:extLst>
              <a:ext uri="{FF2B5EF4-FFF2-40B4-BE49-F238E27FC236}">
                <a16:creationId xmlns:a16="http://schemas.microsoft.com/office/drawing/2014/main" id="{5F522596-8522-9540-8CA6-5881BFEA298A}"/>
              </a:ext>
            </a:extLst>
          </p:cNvPr>
          <p:cNvSpPr/>
          <p:nvPr/>
        </p:nvSpPr>
        <p:spPr>
          <a:xfrm>
            <a:off x="6465867" y="8660248"/>
            <a:ext cx="2251783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4" h="506">
                <a:moveTo>
                  <a:pt x="0" y="506"/>
                </a:moveTo>
                <a:lnTo>
                  <a:pt x="900" y="506"/>
                </a:lnTo>
                <a:lnTo>
                  <a:pt x="1154" y="252"/>
                </a:lnTo>
                <a:lnTo>
                  <a:pt x="900" y="0"/>
                </a:lnTo>
                <a:lnTo>
                  <a:pt x="0" y="0"/>
                </a:lnTo>
                <a:lnTo>
                  <a:pt x="255" y="253"/>
                </a:lnTo>
                <a:close/>
              </a:path>
            </a:pathLst>
          </a:custGeom>
          <a:solidFill>
            <a:srgbClr val="4454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12" name="Freeform: Shape 6078">
            <a:extLst>
              <a:ext uri="{FF2B5EF4-FFF2-40B4-BE49-F238E27FC236}">
                <a16:creationId xmlns:a16="http://schemas.microsoft.com/office/drawing/2014/main" id="{937BC9B3-439D-124E-A497-F27DCFB4DA76}"/>
              </a:ext>
            </a:extLst>
          </p:cNvPr>
          <p:cNvSpPr/>
          <p:nvPr/>
        </p:nvSpPr>
        <p:spPr>
          <a:xfrm>
            <a:off x="8155201" y="8657189"/>
            <a:ext cx="2251783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4" h="506">
                <a:moveTo>
                  <a:pt x="0" y="506"/>
                </a:moveTo>
                <a:lnTo>
                  <a:pt x="900" y="506"/>
                </a:lnTo>
                <a:lnTo>
                  <a:pt x="1154" y="252"/>
                </a:lnTo>
                <a:lnTo>
                  <a:pt x="900" y="0"/>
                </a:lnTo>
                <a:lnTo>
                  <a:pt x="0" y="0"/>
                </a:lnTo>
                <a:lnTo>
                  <a:pt x="255" y="253"/>
                </a:lnTo>
                <a:close/>
              </a:path>
            </a:pathLst>
          </a:custGeom>
          <a:solidFill>
            <a:srgbClr val="8494AD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13" name="Freeform: Shape 6078">
            <a:extLst>
              <a:ext uri="{FF2B5EF4-FFF2-40B4-BE49-F238E27FC236}">
                <a16:creationId xmlns:a16="http://schemas.microsoft.com/office/drawing/2014/main" id="{7D68EC09-2C34-144D-BFA6-215CA156F0FD}"/>
              </a:ext>
            </a:extLst>
          </p:cNvPr>
          <p:cNvSpPr/>
          <p:nvPr/>
        </p:nvSpPr>
        <p:spPr>
          <a:xfrm>
            <a:off x="9818475" y="8657553"/>
            <a:ext cx="2251783" cy="16799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4" h="506">
                <a:moveTo>
                  <a:pt x="0" y="506"/>
                </a:moveTo>
                <a:lnTo>
                  <a:pt x="900" y="506"/>
                </a:lnTo>
                <a:lnTo>
                  <a:pt x="1154" y="252"/>
                </a:lnTo>
                <a:lnTo>
                  <a:pt x="900" y="0"/>
                </a:lnTo>
                <a:lnTo>
                  <a:pt x="0" y="0"/>
                </a:lnTo>
                <a:lnTo>
                  <a:pt x="255" y="253"/>
                </a:lnTo>
                <a:close/>
              </a:path>
            </a:pathLst>
          </a:custGeom>
          <a:solidFill>
            <a:srgbClr val="44546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2"/>
            </a:endParaRPr>
          </a:p>
        </p:txBody>
      </p:sp>
      <p:sp>
        <p:nvSpPr>
          <p:cNvPr id="214" name="Text Placeholder 33">
            <a:extLst>
              <a:ext uri="{FF2B5EF4-FFF2-40B4-BE49-F238E27FC236}">
                <a16:creationId xmlns:a16="http://schemas.microsoft.com/office/drawing/2014/main" id="{F022ACAF-91F5-9141-8836-5703C0EF1B68}"/>
              </a:ext>
            </a:extLst>
          </p:cNvPr>
          <p:cNvSpPr txBox="1">
            <a:spLocks/>
          </p:cNvSpPr>
          <p:nvPr/>
        </p:nvSpPr>
        <p:spPr>
          <a:xfrm>
            <a:off x="7066790" y="9297955"/>
            <a:ext cx="1120168" cy="404509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책임</a:t>
            </a:r>
            <a:endParaRPr lang="en-AU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sp>
        <p:nvSpPr>
          <p:cNvPr id="215" name="Text Placeholder 33">
            <a:extLst>
              <a:ext uri="{FF2B5EF4-FFF2-40B4-BE49-F238E27FC236}">
                <a16:creationId xmlns:a16="http://schemas.microsoft.com/office/drawing/2014/main" id="{9C6BEA40-9E3D-704C-95BF-64C7C0192AA0}"/>
              </a:ext>
            </a:extLst>
          </p:cNvPr>
          <p:cNvSpPr txBox="1">
            <a:spLocks/>
          </p:cNvSpPr>
          <p:nvPr/>
        </p:nvSpPr>
        <p:spPr>
          <a:xfrm>
            <a:off x="8649301" y="9297955"/>
            <a:ext cx="1120168" cy="404509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팀워크</a:t>
            </a:r>
            <a:endParaRPr lang="en-AU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sp>
        <p:nvSpPr>
          <p:cNvPr id="216" name="Text Placeholder 33">
            <a:extLst>
              <a:ext uri="{FF2B5EF4-FFF2-40B4-BE49-F238E27FC236}">
                <a16:creationId xmlns:a16="http://schemas.microsoft.com/office/drawing/2014/main" id="{8E0B295A-DFA5-A041-A794-283817F38FFF}"/>
              </a:ext>
            </a:extLst>
          </p:cNvPr>
          <p:cNvSpPr txBox="1">
            <a:spLocks/>
          </p:cNvSpPr>
          <p:nvPr/>
        </p:nvSpPr>
        <p:spPr>
          <a:xfrm>
            <a:off x="10388363" y="9297955"/>
            <a:ext cx="1120168" cy="404509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인내심</a:t>
            </a:r>
            <a:endParaRPr lang="en-AU" sz="2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sp>
        <p:nvSpPr>
          <p:cNvPr id="217" name="Rectangle 28">
            <a:extLst>
              <a:ext uri="{FF2B5EF4-FFF2-40B4-BE49-F238E27FC236}">
                <a16:creationId xmlns:a16="http://schemas.microsoft.com/office/drawing/2014/main" id="{824B7787-DD91-2F44-BE0B-10DB008D035A}"/>
              </a:ext>
            </a:extLst>
          </p:cNvPr>
          <p:cNvSpPr/>
          <p:nvPr/>
        </p:nvSpPr>
        <p:spPr>
          <a:xfrm rot="5400000">
            <a:off x="1123706" y="1493561"/>
            <a:ext cx="684000" cy="82800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51C22CA-6018-974E-9382-CE8B734D4D82}"/>
              </a:ext>
            </a:extLst>
          </p:cNvPr>
          <p:cNvSpPr txBox="1"/>
          <p:nvPr/>
        </p:nvSpPr>
        <p:spPr>
          <a:xfrm>
            <a:off x="1514108" y="1169075"/>
            <a:ext cx="5716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길</a:t>
            </a:r>
            <a:r>
              <a:rPr lang="en-US" altLang="ko-KR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JOB</a:t>
            </a:r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이의 기본적인 구성</a:t>
            </a:r>
            <a:endParaRPr lang="en-US" sz="4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222" name="Text Placeholder 33">
            <a:extLst>
              <a:ext uri="{FF2B5EF4-FFF2-40B4-BE49-F238E27FC236}">
                <a16:creationId xmlns:a16="http://schemas.microsoft.com/office/drawing/2014/main" id="{32968F5D-2123-8645-A3D6-1133351231BC}"/>
              </a:ext>
            </a:extLst>
          </p:cNvPr>
          <p:cNvSpPr txBox="1">
            <a:spLocks/>
          </p:cNvSpPr>
          <p:nvPr/>
        </p:nvSpPr>
        <p:spPr>
          <a:xfrm>
            <a:off x="2998637" y="4477448"/>
            <a:ext cx="9141183" cy="504964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3500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기업의 인재상에 부합하는 </a:t>
            </a:r>
            <a:r>
              <a:rPr lang="en-US" altLang="ko-KR" sz="3500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10</a:t>
            </a:r>
            <a:r>
              <a:rPr lang="ko-KR" altLang="en-US" sz="3500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가지 역량 선정</a:t>
            </a:r>
            <a:r>
              <a:rPr lang="en-US" altLang="ko-KR" sz="3500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,</a:t>
            </a:r>
            <a:r>
              <a:rPr lang="ko-KR" altLang="en-US" sz="3500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 Regular"/>
              </a:rPr>
              <a:t> 데이터 수집 </a:t>
            </a:r>
            <a:endParaRPr lang="en-AU" sz="3500" b="1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 Regular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025828D-1C26-6C4B-954E-AB0B6DAC9296}"/>
              </a:ext>
            </a:extLst>
          </p:cNvPr>
          <p:cNvCxnSpPr>
            <a:cxnSpLocks/>
          </p:cNvCxnSpPr>
          <p:nvPr/>
        </p:nvCxnSpPr>
        <p:spPr>
          <a:xfrm>
            <a:off x="13782365" y="5236097"/>
            <a:ext cx="1483451" cy="0"/>
          </a:xfrm>
          <a:prstGeom prst="straightConnector1">
            <a:avLst/>
          </a:prstGeom>
          <a:ln w="88900">
            <a:solidFill>
              <a:srgbClr val="8494A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F5AF6E25-7551-B34F-8D99-B5B29118BFCD}"/>
              </a:ext>
            </a:extLst>
          </p:cNvPr>
          <p:cNvCxnSpPr>
            <a:cxnSpLocks/>
          </p:cNvCxnSpPr>
          <p:nvPr/>
        </p:nvCxnSpPr>
        <p:spPr>
          <a:xfrm>
            <a:off x="13782364" y="9745699"/>
            <a:ext cx="1483451" cy="0"/>
          </a:xfrm>
          <a:prstGeom prst="straightConnector1">
            <a:avLst/>
          </a:prstGeom>
          <a:ln w="88900">
            <a:solidFill>
              <a:srgbClr val="8494A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호 233">
            <a:extLst>
              <a:ext uri="{FF2B5EF4-FFF2-40B4-BE49-F238E27FC236}">
                <a16:creationId xmlns:a16="http://schemas.microsoft.com/office/drawing/2014/main" id="{0120E5EF-B27B-BD4A-860C-97C1C2B7878E}"/>
              </a:ext>
            </a:extLst>
          </p:cNvPr>
          <p:cNvSpPr/>
          <p:nvPr/>
        </p:nvSpPr>
        <p:spPr>
          <a:xfrm>
            <a:off x="14700341" y="5203344"/>
            <a:ext cx="6280874" cy="2777389"/>
          </a:xfrm>
          <a:prstGeom prst="arc">
            <a:avLst>
              <a:gd name="adj1" fmla="val 16018013"/>
              <a:gd name="adj2" fmla="val 21096329"/>
            </a:avLst>
          </a:prstGeom>
          <a:ln w="88900" cap="flat">
            <a:solidFill>
              <a:srgbClr val="8494AD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5" name="호 234">
            <a:extLst>
              <a:ext uri="{FF2B5EF4-FFF2-40B4-BE49-F238E27FC236}">
                <a16:creationId xmlns:a16="http://schemas.microsoft.com/office/drawing/2014/main" id="{F48EA9D8-33C0-1549-B9FC-70E439B17037}"/>
              </a:ext>
            </a:extLst>
          </p:cNvPr>
          <p:cNvSpPr/>
          <p:nvPr/>
        </p:nvSpPr>
        <p:spPr>
          <a:xfrm rot="5400000">
            <a:off x="16324224" y="5225860"/>
            <a:ext cx="2479785" cy="6645917"/>
          </a:xfrm>
          <a:prstGeom prst="arc">
            <a:avLst>
              <a:gd name="adj1" fmla="val 16129050"/>
              <a:gd name="adj2" fmla="val 21096329"/>
            </a:avLst>
          </a:prstGeom>
          <a:ln w="88900" cap="flat">
            <a:solidFill>
              <a:srgbClr val="8494AD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6" name="Rectangle 129">
            <a:extLst>
              <a:ext uri="{FF2B5EF4-FFF2-40B4-BE49-F238E27FC236}">
                <a16:creationId xmlns:a16="http://schemas.microsoft.com/office/drawing/2014/main" id="{3C253323-D0A6-6648-A04D-8A60D6D7729C}"/>
              </a:ext>
            </a:extLst>
          </p:cNvPr>
          <p:cNvSpPr/>
          <p:nvPr/>
        </p:nvSpPr>
        <p:spPr>
          <a:xfrm>
            <a:off x="14227789" y="6879433"/>
            <a:ext cx="4473343" cy="1142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99"/>
              </a:lnSpc>
            </a:pPr>
            <a:r>
              <a:rPr lang="ko-KR" altLang="en-US" sz="2400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역량데이터로 학습한 모델을 통해 합격자기소개서를 예측</a:t>
            </a:r>
            <a:r>
              <a:rPr lang="en-US" altLang="ko-KR" sz="2400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,</a:t>
            </a:r>
            <a:r>
              <a:rPr lang="ko-KR" altLang="en-US" sz="2400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Light" charset="0"/>
              </a:rPr>
              <a:t> 분석</a:t>
            </a:r>
            <a:endParaRPr lang="en-US" sz="2400" dirty="0">
              <a:solidFill>
                <a:srgbClr val="333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 rot="5400000">
            <a:off x="1123706" y="1493561"/>
            <a:ext cx="684000" cy="82800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1572420" y="1161725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개발과정</a:t>
            </a:r>
            <a:endParaRPr lang="en-US" sz="4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DB051E6-6063-3441-9738-456557798EF0}"/>
              </a:ext>
            </a:extLst>
          </p:cNvPr>
          <p:cNvSpPr/>
          <p:nvPr/>
        </p:nvSpPr>
        <p:spPr>
          <a:xfrm>
            <a:off x="3221373" y="3915256"/>
            <a:ext cx="2783187" cy="2011665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1386F13-505D-C649-8738-591EA8B69AA3}"/>
              </a:ext>
            </a:extLst>
          </p:cNvPr>
          <p:cNvSpPr/>
          <p:nvPr/>
        </p:nvSpPr>
        <p:spPr>
          <a:xfrm>
            <a:off x="10048448" y="3837791"/>
            <a:ext cx="2779639" cy="2009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00944B8-BBD2-AD47-805F-1632E668922E}"/>
              </a:ext>
            </a:extLst>
          </p:cNvPr>
          <p:cNvSpPr/>
          <p:nvPr/>
        </p:nvSpPr>
        <p:spPr>
          <a:xfrm>
            <a:off x="8810193" y="2396700"/>
            <a:ext cx="13156204" cy="4461300"/>
          </a:xfrm>
          <a:prstGeom prst="rect">
            <a:avLst/>
          </a:prstGeom>
          <a:noFill/>
          <a:ln w="127000" cap="sq">
            <a:solidFill>
              <a:srgbClr val="8494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52585E6-2D2F-BF4C-A251-04F9C108BD7E}"/>
              </a:ext>
            </a:extLst>
          </p:cNvPr>
          <p:cNvSpPr txBox="1"/>
          <p:nvPr/>
        </p:nvSpPr>
        <p:spPr>
          <a:xfrm>
            <a:off x="2640154" y="4627350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Front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2BEEB6-FCA8-E941-8139-F40BF449237E}"/>
              </a:ext>
            </a:extLst>
          </p:cNvPr>
          <p:cNvSpPr/>
          <p:nvPr/>
        </p:nvSpPr>
        <p:spPr>
          <a:xfrm>
            <a:off x="13998476" y="3837790"/>
            <a:ext cx="2779639" cy="2009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F3A2EDF-5859-CB43-B53A-8D2E364F358F}"/>
              </a:ext>
            </a:extLst>
          </p:cNvPr>
          <p:cNvSpPr/>
          <p:nvPr/>
        </p:nvSpPr>
        <p:spPr>
          <a:xfrm>
            <a:off x="17948504" y="3915256"/>
            <a:ext cx="2779639" cy="2009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B272A68-1ADB-284E-A78B-E42BEFF5E45F}"/>
              </a:ext>
            </a:extLst>
          </p:cNvPr>
          <p:cNvCxnSpPr>
            <a:cxnSpLocks/>
          </p:cNvCxnSpPr>
          <p:nvPr/>
        </p:nvCxnSpPr>
        <p:spPr>
          <a:xfrm flipH="1">
            <a:off x="6476587" y="4230145"/>
            <a:ext cx="1803008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8EE6093-8123-6942-8132-30BB7A92316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76587" y="5485204"/>
            <a:ext cx="1803008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BC8A0BB-0BE3-DB4F-AFCD-C3DC4E764871}"/>
              </a:ext>
            </a:extLst>
          </p:cNvPr>
          <p:cNvSpPr txBox="1"/>
          <p:nvPr/>
        </p:nvSpPr>
        <p:spPr>
          <a:xfrm>
            <a:off x="9412435" y="4340380"/>
            <a:ext cx="4051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Data</a:t>
            </a:r>
          </a:p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Preprocessing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F9565F1-4424-1249-9B61-9A8FDCA19873}"/>
              </a:ext>
            </a:extLst>
          </p:cNvPr>
          <p:cNvSpPr txBox="1"/>
          <p:nvPr/>
        </p:nvSpPr>
        <p:spPr>
          <a:xfrm>
            <a:off x="13362463" y="4565341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TF-IDF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38FF730-EDB6-234A-94C5-EB1B11DCC194}"/>
              </a:ext>
            </a:extLst>
          </p:cNvPr>
          <p:cNvSpPr txBox="1"/>
          <p:nvPr/>
        </p:nvSpPr>
        <p:spPr>
          <a:xfrm>
            <a:off x="17276739" y="4631829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Classificaton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630DCE5-85B3-0649-B930-8E0A0BF2AFAE}"/>
              </a:ext>
            </a:extLst>
          </p:cNvPr>
          <p:cNvSpPr txBox="1"/>
          <p:nvPr/>
        </p:nvSpPr>
        <p:spPr>
          <a:xfrm>
            <a:off x="8169818" y="2762251"/>
            <a:ext cx="40516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SERVER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2073FF1-5CF6-C442-8D86-83F77742DA16}"/>
              </a:ext>
            </a:extLst>
          </p:cNvPr>
          <p:cNvCxnSpPr>
            <a:cxnSpLocks/>
          </p:cNvCxnSpPr>
          <p:nvPr/>
        </p:nvCxnSpPr>
        <p:spPr>
          <a:xfrm>
            <a:off x="12968592" y="4829733"/>
            <a:ext cx="991013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03AB269-7EE5-764C-B577-0E68BA78BB17}"/>
              </a:ext>
            </a:extLst>
          </p:cNvPr>
          <p:cNvCxnSpPr>
            <a:cxnSpLocks/>
          </p:cNvCxnSpPr>
          <p:nvPr/>
        </p:nvCxnSpPr>
        <p:spPr>
          <a:xfrm>
            <a:off x="16918620" y="4829733"/>
            <a:ext cx="991013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B90B871-5489-274A-AA97-75DFE28397D5}"/>
              </a:ext>
            </a:extLst>
          </p:cNvPr>
          <p:cNvSpPr txBox="1"/>
          <p:nvPr/>
        </p:nvSpPr>
        <p:spPr>
          <a:xfrm>
            <a:off x="1851296" y="8278260"/>
            <a:ext cx="40516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Front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CB8266-DB9D-6443-BA2D-8EF7C7D48BD9}"/>
              </a:ext>
            </a:extLst>
          </p:cNvPr>
          <p:cNvSpPr txBox="1"/>
          <p:nvPr/>
        </p:nvSpPr>
        <p:spPr>
          <a:xfrm>
            <a:off x="3221373" y="9259510"/>
            <a:ext cx="12617341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사용자의 자기소개서를 </a:t>
            </a:r>
            <a:r>
              <a:rPr lang="ko-KR" altLang="en-US" sz="3500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웹 서버</a:t>
            </a: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로 전송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  <a:endParaRPr lang="ko-KR" altLang="en-US" sz="3500" dirty="0">
              <a:solidFill>
                <a:srgbClr val="333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Montserrat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자기소개서를 </a:t>
            </a:r>
            <a:r>
              <a:rPr lang="ko-KR" altLang="en-US" sz="35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자연어처리 서버</a:t>
            </a: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로 전송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전송 및 결과 수신은 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Synchronous </a:t>
            </a: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통신으로 구현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분석 결과를 수신받아 결과페이지를 생성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  <a:endParaRPr lang="ko-KR" altLang="en-US" sz="3500" dirty="0">
              <a:solidFill>
                <a:srgbClr val="333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48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C052C55-80F3-1948-B29A-C62D9E20C6D8}"/>
              </a:ext>
            </a:extLst>
          </p:cNvPr>
          <p:cNvSpPr/>
          <p:nvPr/>
        </p:nvSpPr>
        <p:spPr>
          <a:xfrm rot="5400000">
            <a:off x="1123706" y="1493561"/>
            <a:ext cx="684000" cy="82800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490CD3-4788-B34B-A214-5347CA233716}"/>
              </a:ext>
            </a:extLst>
          </p:cNvPr>
          <p:cNvSpPr txBox="1"/>
          <p:nvPr/>
        </p:nvSpPr>
        <p:spPr>
          <a:xfrm>
            <a:off x="1572420" y="1161725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개발과정</a:t>
            </a:r>
            <a:endParaRPr lang="en-US" sz="40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F5CD2-97DF-6148-AD10-36BB8A693DCA}"/>
              </a:ext>
            </a:extLst>
          </p:cNvPr>
          <p:cNvSpPr/>
          <p:nvPr/>
        </p:nvSpPr>
        <p:spPr>
          <a:xfrm>
            <a:off x="3221373" y="3915256"/>
            <a:ext cx="2783187" cy="20116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6280CA-B4BD-9B4E-8DC1-229BFB77A2AC}"/>
              </a:ext>
            </a:extLst>
          </p:cNvPr>
          <p:cNvSpPr/>
          <p:nvPr/>
        </p:nvSpPr>
        <p:spPr>
          <a:xfrm>
            <a:off x="10048448" y="3837791"/>
            <a:ext cx="2779639" cy="2009101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A9B279-6553-A848-8968-194A04AC41D1}"/>
              </a:ext>
            </a:extLst>
          </p:cNvPr>
          <p:cNvSpPr/>
          <p:nvPr/>
        </p:nvSpPr>
        <p:spPr>
          <a:xfrm>
            <a:off x="8810193" y="2396700"/>
            <a:ext cx="13156204" cy="4461300"/>
          </a:xfrm>
          <a:prstGeom prst="rect">
            <a:avLst/>
          </a:prstGeom>
          <a:noFill/>
          <a:ln w="127000" cap="sq">
            <a:solidFill>
              <a:srgbClr val="8494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448E8-625C-234B-A20A-DE5A125DD238}"/>
              </a:ext>
            </a:extLst>
          </p:cNvPr>
          <p:cNvSpPr txBox="1"/>
          <p:nvPr/>
        </p:nvSpPr>
        <p:spPr>
          <a:xfrm>
            <a:off x="2640154" y="4627350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Montserrat" charset="0"/>
              </a:rPr>
              <a:t>Front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445F07-7B66-1E41-BD6B-A2E5A9097F7E}"/>
              </a:ext>
            </a:extLst>
          </p:cNvPr>
          <p:cNvSpPr/>
          <p:nvPr/>
        </p:nvSpPr>
        <p:spPr>
          <a:xfrm>
            <a:off x="13998476" y="3837790"/>
            <a:ext cx="2779639" cy="2009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226C8-4C02-3D45-BC17-31FC1FBD3043}"/>
              </a:ext>
            </a:extLst>
          </p:cNvPr>
          <p:cNvSpPr/>
          <p:nvPr/>
        </p:nvSpPr>
        <p:spPr>
          <a:xfrm>
            <a:off x="17948504" y="3915256"/>
            <a:ext cx="2779639" cy="2009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EABACB-6EDD-6B42-9969-D3CA2F793802}"/>
              </a:ext>
            </a:extLst>
          </p:cNvPr>
          <p:cNvCxnSpPr>
            <a:cxnSpLocks/>
          </p:cNvCxnSpPr>
          <p:nvPr/>
        </p:nvCxnSpPr>
        <p:spPr>
          <a:xfrm flipH="1">
            <a:off x="6476587" y="4230145"/>
            <a:ext cx="1803008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2A51283-897E-0346-BE18-E354172E1A7F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76587" y="5485204"/>
            <a:ext cx="1803008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34977A1-57D5-C54B-8E71-7AF356403873}"/>
              </a:ext>
            </a:extLst>
          </p:cNvPr>
          <p:cNvCxnSpPr>
            <a:cxnSpLocks/>
          </p:cNvCxnSpPr>
          <p:nvPr/>
        </p:nvCxnSpPr>
        <p:spPr>
          <a:xfrm>
            <a:off x="12968592" y="4829733"/>
            <a:ext cx="991013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6F94D4-CAE3-9545-8142-E7FA082D3D90}"/>
              </a:ext>
            </a:extLst>
          </p:cNvPr>
          <p:cNvCxnSpPr>
            <a:cxnSpLocks/>
          </p:cNvCxnSpPr>
          <p:nvPr/>
        </p:nvCxnSpPr>
        <p:spPr>
          <a:xfrm>
            <a:off x="16918620" y="4829733"/>
            <a:ext cx="991013" cy="0"/>
          </a:xfrm>
          <a:prstGeom prst="straightConnector1">
            <a:avLst/>
          </a:prstGeom>
          <a:ln w="165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E89813-36AC-5846-A42A-A5FCB5B1CF33}"/>
              </a:ext>
            </a:extLst>
          </p:cNvPr>
          <p:cNvSpPr txBox="1"/>
          <p:nvPr/>
        </p:nvSpPr>
        <p:spPr>
          <a:xfrm>
            <a:off x="9412435" y="4340380"/>
            <a:ext cx="4051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Montserrat" charset="0"/>
              </a:rPr>
              <a:t>Data</a:t>
            </a: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Montserrat" charset="0"/>
              </a:rPr>
              <a:t>Preprocessing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649099-6988-9E4E-9611-55E2D07A1FD8}"/>
              </a:ext>
            </a:extLst>
          </p:cNvPr>
          <p:cNvSpPr txBox="1"/>
          <p:nvPr/>
        </p:nvSpPr>
        <p:spPr>
          <a:xfrm>
            <a:off x="13362463" y="4565341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Montserrat" charset="0"/>
              </a:rPr>
              <a:t>TF-IDF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B263AE-DB37-0A4E-AD42-399CD29B3596}"/>
              </a:ext>
            </a:extLst>
          </p:cNvPr>
          <p:cNvSpPr txBox="1"/>
          <p:nvPr/>
        </p:nvSpPr>
        <p:spPr>
          <a:xfrm>
            <a:off x="17276739" y="4631829"/>
            <a:ext cx="4051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33E4E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Montserrat" charset="0"/>
              </a:rPr>
              <a:t>Classificaton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2AAD13-E960-8641-A148-55D7AAC899CE}"/>
              </a:ext>
            </a:extLst>
          </p:cNvPr>
          <p:cNvSpPr txBox="1"/>
          <p:nvPr/>
        </p:nvSpPr>
        <p:spPr>
          <a:xfrm>
            <a:off x="8169818" y="2762251"/>
            <a:ext cx="40516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333E4E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Montserrat" charset="0"/>
              </a:rPr>
              <a:t>SERVER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BC7C6C-ED6E-B843-ABE6-E4E5E3D3680C}"/>
              </a:ext>
            </a:extLst>
          </p:cNvPr>
          <p:cNvSpPr txBox="1"/>
          <p:nvPr/>
        </p:nvSpPr>
        <p:spPr>
          <a:xfrm>
            <a:off x="2477357" y="8379860"/>
            <a:ext cx="56924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333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Data Preprocessing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20E8C-F33C-4F43-99A6-EF1A2B216C57}"/>
              </a:ext>
            </a:extLst>
          </p:cNvPr>
          <p:cNvSpPr txBox="1"/>
          <p:nvPr/>
        </p:nvSpPr>
        <p:spPr>
          <a:xfrm>
            <a:off x="3221373" y="9310310"/>
            <a:ext cx="14192754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수집된 데이터를 분석할 수 있도록 정제하는 단계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한글 전처리 라이브러리 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Kolnpy</a:t>
            </a: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 활용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데이터를 품사별로 분리한 후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,</a:t>
            </a: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 필요한 품사만을 추출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추출한 단어들을 정규화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,</a:t>
            </a: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 어근화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,</a:t>
            </a:r>
            <a:r>
              <a:rPr lang="ko-KR" altLang="en-US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 불용어제거 순으로 정제</a:t>
            </a:r>
            <a:r>
              <a:rPr lang="en-US" altLang="ko-KR" sz="3500" dirty="0">
                <a:solidFill>
                  <a:srgbClr val="333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ontserra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140909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Horizon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1EA185"/>
      </a:accent1>
      <a:accent2>
        <a:srgbClr val="0F5142"/>
      </a:accent2>
      <a:accent3>
        <a:srgbClr val="1EA185"/>
      </a:accent3>
      <a:accent4>
        <a:srgbClr val="5BB292"/>
      </a:accent4>
      <a:accent5>
        <a:srgbClr val="363735"/>
      </a:accent5>
      <a:accent6>
        <a:srgbClr val="6D6F6B"/>
      </a:accent6>
      <a:hlink>
        <a:srgbClr val="1E9272"/>
      </a:hlink>
      <a:folHlink>
        <a:srgbClr val="32FFBF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57870</TotalTime>
  <Words>689</Words>
  <Application>Microsoft Office PowerPoint</Application>
  <PresentationFormat>사용자 지정</PresentationFormat>
  <Paragraphs>160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Montserrat Hairline</vt:lpstr>
      <vt:lpstr>나눔스퀘어 ExtraBold</vt:lpstr>
      <vt:lpstr>나눔스퀘어 Bold</vt:lpstr>
      <vt:lpstr>나눔스퀘어 Light</vt:lpstr>
      <vt:lpstr>Montserrat</vt:lpstr>
      <vt:lpstr>Montserrat Light</vt:lpstr>
      <vt:lpstr>Lato Light</vt:lpstr>
      <vt:lpstr>Arial</vt:lpstr>
      <vt:lpstr>Nanum Gothic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HJ K</dc:creator>
  <cp:keywords/>
  <dc:description/>
  <cp:lastModifiedBy>Lee Sumin</cp:lastModifiedBy>
  <cp:revision>9456</cp:revision>
  <dcterms:created xsi:type="dcterms:W3CDTF">2014-11-12T21:47:38Z</dcterms:created>
  <dcterms:modified xsi:type="dcterms:W3CDTF">2019-05-28T13:55:15Z</dcterms:modified>
  <cp:category/>
</cp:coreProperties>
</file>